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89"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Advent Pro SemiBold" pitchFamily="2" charset="77"/>
      <p:regular r:id="rId33"/>
      <p:bold r:id="rId34"/>
      <p:italic r:id="rId35"/>
      <p:boldItalic r:id="rId36"/>
    </p:embeddedFont>
    <p:embeddedFont>
      <p:font typeface="Anton" pitchFamily="2" charset="77"/>
      <p:regular r:id="rId37"/>
    </p:embeddedFont>
    <p:embeddedFont>
      <p:font typeface="Century Gothic" panose="020B0502020202020204" pitchFamily="34" charset="0"/>
      <p:regular r:id="rId38"/>
      <p:bold r:id="rId39"/>
      <p:italic r:id="rId40"/>
      <p:boldItalic r:id="rId41"/>
    </p:embeddedFont>
    <p:embeddedFont>
      <p:font typeface="Fira Sans Condensed Medium" panose="020B0603050000020004" pitchFamily="34" charset="0"/>
      <p:regular r:id="rId42"/>
      <p:bold r:id="rId43"/>
      <p:italic r:id="rId44"/>
      <p:boldItalic r:id="rId45"/>
    </p:embeddedFont>
    <p:embeddedFont>
      <p:font typeface="Fira Sans Extra Condensed Medium" panose="020B0603050000020004" pitchFamily="34" charset="0"/>
      <p:regular r:id="rId46"/>
      <p:bold r:id="rId47"/>
      <p:italic r:id="rId48"/>
      <p:boldItalic r:id="rId49"/>
    </p:embeddedFont>
    <p:embeddedFont>
      <p:font typeface="Lobster"/>
      <p:regular r:id="rId50"/>
    </p:embeddedFont>
    <p:embeddedFont>
      <p:font typeface="Nunito Sans" pitchFamily="2" charset="77"/>
      <p:regular r:id="rId51"/>
      <p:bold r:id="rId52"/>
      <p:italic r:id="rId53"/>
      <p:boldItalic r:id="rId54"/>
    </p:embeddedFont>
    <p:embeddedFont>
      <p:font typeface="Pacifico" pitchFamily="2" charset="77"/>
      <p:regular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071f39964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071f39964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6b4ab0d6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6b4ab0d6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6b4ab0d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6b4ab0d6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6b4ab0d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6b4ab0d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6b4ab0d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26b4ab0d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26b4ab0d6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26b4ab0d6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625243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625243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6b4ab0d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26b4ab0d6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6b4ab0d6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6b4ab0d6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e60faa256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e60faa25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26b4ab0d6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26b4ab0d6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7c6b45df2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7c6b45df2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26b4ab0d60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26b4ab0d60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6b4ab0d60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6b4ab0d6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6b4ab0d6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6b4ab0d6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6b4ab0d60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6b4ab0d6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47c6b45df2_0_2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47c6b45df2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6b4ab0d60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6b4ab0d6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26b625243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6b625243f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6b62524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e397043d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6b625243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6b625243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6b4ab0d60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82bc3a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d82bc3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6b4ab0d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6b4ab0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26b4ab0d6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26b4ab0d6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6b4ab0d60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6b4ab0d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6b4ab0d6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6b4ab0d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6b4ab0d6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26b4ab0d6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5" name="Google Shape;55;p14"/>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4"/>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7" name="Google Shape;57;p14"/>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5"/>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6"/>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6"/>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66" name="Google Shape;66;p16"/>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70" name="Google Shape;70;p1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7"/>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2" name="Google Shape;72;p17"/>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7" name="Google Shape;77;p18"/>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1" name="Google Shape;81;p19"/>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2" name="Google Shape;82;p19"/>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3" name="Google Shape;83;p19"/>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4" name="Google Shape;84;p19"/>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5" name="Google Shape;85;p19"/>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6" name="Google Shape;86;p19"/>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7" name="Google Shape;87;p19"/>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8" name="Google Shape;88;p19"/>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2" name="Google Shape;92;p20"/>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0"/>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4" name="Google Shape;94;p20"/>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95" name="Google Shape;95;p20"/>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6" name="Google Shape;96;p20"/>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0" name="Google Shape;100;p21"/>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1" name="Google Shape;101;p21"/>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6" name="Google Shape;106;p2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7" name="Google Shape;107;p2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2" name="Google Shape;112;p2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3" name="Google Shape;113;p2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8" name="Google Shape;118;p2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9" name="Google Shape;119;p2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4" name="Google Shape;124;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25" name="Google Shape;125;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1" name="Google Shape;131;p26"/>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8"/>
          <p:cNvSpPr txBox="1">
            <a:spLocks noGrp="1"/>
          </p:cNvSpPr>
          <p:nvPr>
            <p:ph type="ctrTitle"/>
          </p:nvPr>
        </p:nvSpPr>
        <p:spPr>
          <a:xfrm>
            <a:off x="618825" y="411675"/>
            <a:ext cx="2686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1" name="Google Shape;141;p2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9" name="Google Shape;159;p2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9"/>
        <p:cNvGrpSpPr/>
        <p:nvPr/>
      </p:nvGrpSpPr>
      <p:grpSpPr>
        <a:xfrm>
          <a:off x="0" y="0"/>
          <a:ext cx="0" cy="0"/>
          <a:chOff x="0" y="0"/>
          <a:chExt cx="0" cy="0"/>
        </a:xfrm>
      </p:grpSpPr>
      <p:sp>
        <p:nvSpPr>
          <p:cNvPr id="170" name="Google Shape;170;p3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0"/>
          <p:cNvSpPr txBox="1">
            <a:spLocks noGrp="1"/>
          </p:cNvSpPr>
          <p:nvPr>
            <p:ph type="ctrTitle"/>
          </p:nvPr>
        </p:nvSpPr>
        <p:spPr>
          <a:xfrm>
            <a:off x="2031287" y="1742775"/>
            <a:ext cx="2622000" cy="837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8" name="Google Shape;188;p3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30"/>
          <p:cNvSpPr txBox="1">
            <a:spLocks noGrp="1"/>
          </p:cNvSpPr>
          <p:nvPr>
            <p:ph type="title" idx="2" hasCustomPrompt="1"/>
          </p:nvPr>
        </p:nvSpPr>
        <p:spPr>
          <a:xfrm>
            <a:off x="5834900" y="2122225"/>
            <a:ext cx="981000" cy="577800"/>
          </a:xfrm>
          <a:prstGeom prst="rect">
            <a:avLst/>
          </a:prstGeom>
        </p:spPr>
        <p:txBody>
          <a:bodyPr spcFirstLastPara="1" wrap="square" lIns="68575" tIns="34275" rIns="68575" bIns="3427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90"/>
        <p:cNvGrpSpPr/>
        <p:nvPr/>
      </p:nvGrpSpPr>
      <p:grpSpPr>
        <a:xfrm>
          <a:off x="0" y="0"/>
          <a:ext cx="0" cy="0"/>
          <a:chOff x="0" y="0"/>
          <a:chExt cx="0" cy="0"/>
        </a:xfrm>
      </p:grpSpPr>
      <p:sp>
        <p:nvSpPr>
          <p:cNvPr id="191" name="Google Shape;191;p3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192" name="Google Shape;192;p31"/>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93" name="Google Shape;193;p3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194" name="Google Shape;194;p3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32"/>
          <p:cNvSpPr txBox="1">
            <a:spLocks noGrp="1"/>
          </p:cNvSpPr>
          <p:nvPr>
            <p:ph type="title" hasCustomPrompt="1"/>
          </p:nvPr>
        </p:nvSpPr>
        <p:spPr>
          <a:xfrm>
            <a:off x="1733725" y="856650"/>
            <a:ext cx="5676600" cy="12303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33"/>
          <p:cNvSpPr txBox="1">
            <a:spLocks noGrp="1"/>
          </p:cNvSpPr>
          <p:nvPr>
            <p:ph type="ctrTitle"/>
          </p:nvPr>
        </p:nvSpPr>
        <p:spPr>
          <a:xfrm>
            <a:off x="923625" y="1196026"/>
            <a:ext cx="982200" cy="577800"/>
          </a:xfrm>
          <a:prstGeom prst="rect">
            <a:avLst/>
          </a:prstGeom>
          <a:ln>
            <a:noFill/>
          </a:ln>
        </p:spPr>
        <p:txBody>
          <a:bodyPr spcFirstLastPara="1" wrap="square" lIns="68575" tIns="34275" rIns="68575" bIns="3427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6" name="Google Shape;246;p33"/>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7" name="Google Shape;247;p33"/>
          <p:cNvSpPr txBox="1">
            <a:spLocks noGrp="1"/>
          </p:cNvSpPr>
          <p:nvPr>
            <p:ph type="ctrTitle" idx="2"/>
          </p:nvPr>
        </p:nvSpPr>
        <p:spPr>
          <a:xfrm>
            <a:off x="7050379" y="1196025"/>
            <a:ext cx="1137300" cy="577800"/>
          </a:xfrm>
          <a:prstGeom prst="rect">
            <a:avLst/>
          </a:prstGeom>
          <a:ln>
            <a:noFill/>
          </a:ln>
        </p:spPr>
        <p:txBody>
          <a:bodyPr spcFirstLastPara="1" wrap="square" lIns="68575" tIns="34275" rIns="68575" bIns="3427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8" name="Google Shape;248;p33"/>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33"/>
          <p:cNvSpPr txBox="1">
            <a:spLocks noGrp="1"/>
          </p:cNvSpPr>
          <p:nvPr>
            <p:ph type="ctrTitle" idx="4"/>
          </p:nvPr>
        </p:nvSpPr>
        <p:spPr>
          <a:xfrm>
            <a:off x="618825" y="411675"/>
            <a:ext cx="4618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0" name="Google Shape;250;p3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037000" y="1496400"/>
            <a:ext cx="5070000" cy="21507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1" name="Google Shape;261;p3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4"/>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1"/>
        <p:cNvGrpSpPr/>
        <p:nvPr/>
      </p:nvGrpSpPr>
      <p:grpSpPr>
        <a:xfrm>
          <a:off x="0" y="0"/>
          <a:ext cx="0" cy="0"/>
          <a:chOff x="0" y="0"/>
          <a:chExt cx="0" cy="0"/>
        </a:xfrm>
      </p:grpSpPr>
      <p:sp>
        <p:nvSpPr>
          <p:cNvPr id="312" name="Google Shape;312;p35"/>
          <p:cNvSpPr txBox="1">
            <a:spLocks noGrp="1"/>
          </p:cNvSpPr>
          <p:nvPr>
            <p:ph type="ctrTitle"/>
          </p:nvPr>
        </p:nvSpPr>
        <p:spPr>
          <a:xfrm>
            <a:off x="1218541"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35"/>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35"/>
          <p:cNvSpPr txBox="1">
            <a:spLocks noGrp="1"/>
          </p:cNvSpPr>
          <p:nvPr>
            <p:ph type="ctrTitle" idx="2"/>
          </p:nvPr>
        </p:nvSpPr>
        <p:spPr>
          <a:xfrm>
            <a:off x="6054555"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35"/>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35"/>
          <p:cNvSpPr txBox="1">
            <a:spLocks noGrp="1"/>
          </p:cNvSpPr>
          <p:nvPr>
            <p:ph type="ctrTitle" idx="4"/>
          </p:nvPr>
        </p:nvSpPr>
        <p:spPr>
          <a:xfrm>
            <a:off x="1218541"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35"/>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35"/>
          <p:cNvSpPr txBox="1">
            <a:spLocks noGrp="1"/>
          </p:cNvSpPr>
          <p:nvPr>
            <p:ph type="ctrTitle" idx="6"/>
          </p:nvPr>
        </p:nvSpPr>
        <p:spPr>
          <a:xfrm>
            <a:off x="6054555"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35"/>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35"/>
          <p:cNvSpPr txBox="1">
            <a:spLocks noGrp="1"/>
          </p:cNvSpPr>
          <p:nvPr>
            <p:ph type="ctrTitle" idx="8"/>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1" name="Google Shape;321;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121525"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36"/>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36"/>
          <p:cNvSpPr txBox="1">
            <a:spLocks noGrp="1"/>
          </p:cNvSpPr>
          <p:nvPr>
            <p:ph type="ctrTitle" idx="2"/>
          </p:nvPr>
        </p:nvSpPr>
        <p:spPr>
          <a:xfrm>
            <a:off x="3628263"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36"/>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36"/>
          <p:cNvSpPr txBox="1">
            <a:spLocks noGrp="1"/>
          </p:cNvSpPr>
          <p:nvPr>
            <p:ph type="ctrTitle" idx="4"/>
          </p:nvPr>
        </p:nvSpPr>
        <p:spPr>
          <a:xfrm>
            <a:off x="6142624"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36"/>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36"/>
          <p:cNvSpPr txBox="1">
            <a:spLocks noGrp="1"/>
          </p:cNvSpPr>
          <p:nvPr>
            <p:ph type="ctrTitle" idx="6"/>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9" name="Google Shape;339;p36"/>
          <p:cNvSpPr txBox="1">
            <a:spLocks noGrp="1"/>
          </p:cNvSpPr>
          <p:nvPr>
            <p:ph type="ctrTitle" idx="7"/>
          </p:nvPr>
        </p:nvSpPr>
        <p:spPr>
          <a:xfrm>
            <a:off x="1121525"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36"/>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36"/>
          <p:cNvSpPr txBox="1">
            <a:spLocks noGrp="1"/>
          </p:cNvSpPr>
          <p:nvPr>
            <p:ph type="ctrTitle" idx="9"/>
          </p:nvPr>
        </p:nvSpPr>
        <p:spPr>
          <a:xfrm>
            <a:off x="3628263"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36"/>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36"/>
          <p:cNvSpPr txBox="1">
            <a:spLocks noGrp="1"/>
          </p:cNvSpPr>
          <p:nvPr>
            <p:ph type="ctrTitle" idx="14"/>
          </p:nvPr>
        </p:nvSpPr>
        <p:spPr>
          <a:xfrm>
            <a:off x="6142624"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4" name="Google Shape;344;p36"/>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3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4"/>
        <p:cNvGrpSpPr/>
        <p:nvPr/>
      </p:nvGrpSpPr>
      <p:grpSpPr>
        <a:xfrm>
          <a:off x="0" y="0"/>
          <a:ext cx="0" cy="0"/>
          <a:chOff x="0" y="0"/>
          <a:chExt cx="0" cy="0"/>
        </a:xfrm>
      </p:grpSpPr>
      <p:sp>
        <p:nvSpPr>
          <p:cNvPr id="355" name="Google Shape;355;p37"/>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6" name="Google Shape;356;p37"/>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7" name="Google Shape;357;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66"/>
        <p:cNvGrpSpPr/>
        <p:nvPr/>
      </p:nvGrpSpPr>
      <p:grpSpPr>
        <a:xfrm>
          <a:off x="0" y="0"/>
          <a:ext cx="0" cy="0"/>
          <a:chOff x="0" y="0"/>
          <a:chExt cx="0" cy="0"/>
        </a:xfrm>
      </p:grpSpPr>
      <p:sp>
        <p:nvSpPr>
          <p:cNvPr id="367" name="Google Shape;367;p38"/>
          <p:cNvSpPr txBox="1">
            <a:spLocks noGrp="1"/>
          </p:cNvSpPr>
          <p:nvPr>
            <p:ph type="ctrTitle"/>
          </p:nvPr>
        </p:nvSpPr>
        <p:spPr>
          <a:xfrm>
            <a:off x="3068675" y="3075325"/>
            <a:ext cx="3055800" cy="5478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8" name="Google Shape;368;p38"/>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9" name="Google Shape;369;p38"/>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8"/>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8"/>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408"/>
        <p:cNvGrpSpPr/>
        <p:nvPr/>
      </p:nvGrpSpPr>
      <p:grpSpPr>
        <a:xfrm>
          <a:off x="0" y="0"/>
          <a:ext cx="0" cy="0"/>
          <a:chOff x="0" y="0"/>
          <a:chExt cx="0" cy="0"/>
        </a:xfrm>
      </p:grpSpPr>
      <p:sp>
        <p:nvSpPr>
          <p:cNvPr id="409" name="Google Shape;409;p39"/>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10" name="Google Shape;410;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ctrTitle"/>
          </p:nvPr>
        </p:nvSpPr>
        <p:spPr>
          <a:xfrm>
            <a:off x="970814" y="3396800"/>
            <a:ext cx="2152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1" name="Google Shape;421;p39"/>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2" name="Google Shape;422;p39"/>
          <p:cNvSpPr txBox="1">
            <a:spLocks noGrp="1"/>
          </p:cNvSpPr>
          <p:nvPr>
            <p:ph type="title" idx="3" hasCustomPrompt="1"/>
          </p:nvPr>
        </p:nvSpPr>
        <p:spPr>
          <a:xfrm>
            <a:off x="970814"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a:spLocks noGrp="1"/>
          </p:cNvSpPr>
          <p:nvPr>
            <p:ph type="ctrTitle" idx="4"/>
          </p:nvPr>
        </p:nvSpPr>
        <p:spPr>
          <a:xfrm>
            <a:off x="3690348" y="3396800"/>
            <a:ext cx="13866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4" name="Google Shape;424;p39"/>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5" name="Google Shape;425;p39"/>
          <p:cNvSpPr txBox="1">
            <a:spLocks noGrp="1"/>
          </p:cNvSpPr>
          <p:nvPr>
            <p:ph type="title" idx="6" hasCustomPrompt="1"/>
          </p:nvPr>
        </p:nvSpPr>
        <p:spPr>
          <a:xfrm>
            <a:off x="3690341"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a:spLocks noGrp="1"/>
          </p:cNvSpPr>
          <p:nvPr>
            <p:ph type="ctrTitle" idx="7"/>
          </p:nvPr>
        </p:nvSpPr>
        <p:spPr>
          <a:xfrm>
            <a:off x="618825" y="411675"/>
            <a:ext cx="4576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27" name="Google Shape;427;p39"/>
          <p:cNvSpPr txBox="1">
            <a:spLocks noGrp="1"/>
          </p:cNvSpPr>
          <p:nvPr>
            <p:ph type="ctrTitle" idx="8"/>
          </p:nvPr>
        </p:nvSpPr>
        <p:spPr>
          <a:xfrm>
            <a:off x="6428436" y="3377738"/>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8" name="Google Shape;428;p39"/>
          <p:cNvSpPr txBox="1">
            <a:spLocks noGrp="1"/>
          </p:cNvSpPr>
          <p:nvPr>
            <p:ph type="title" idx="9" hasCustomPrompt="1"/>
          </p:nvPr>
        </p:nvSpPr>
        <p:spPr>
          <a:xfrm>
            <a:off x="6428436"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a:spLocks noGrp="1"/>
          </p:cNvSpPr>
          <p:nvPr>
            <p:ph type="ctrTitle" idx="13"/>
          </p:nvPr>
        </p:nvSpPr>
        <p:spPr>
          <a:xfrm>
            <a:off x="6429027" y="3396800"/>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2" name="Google Shape;43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3" name="Google Shape;43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34"/>
        <p:cNvGrpSpPr/>
        <p:nvPr/>
      </p:nvGrpSpPr>
      <p:grpSpPr>
        <a:xfrm>
          <a:off x="0" y="0"/>
          <a:ext cx="0" cy="0"/>
          <a:chOff x="0" y="0"/>
          <a:chExt cx="0" cy="0"/>
        </a:xfrm>
      </p:grpSpPr>
      <p:sp>
        <p:nvSpPr>
          <p:cNvPr id="435" name="Google Shape;435;p41"/>
          <p:cNvSpPr txBox="1">
            <a:spLocks noGrp="1"/>
          </p:cNvSpPr>
          <p:nvPr>
            <p:ph type="body" idx="1"/>
          </p:nvPr>
        </p:nvSpPr>
        <p:spPr>
          <a:xfrm>
            <a:off x="450001" y="843558"/>
            <a:ext cx="8262600" cy="3942600"/>
          </a:xfrm>
          <a:prstGeom prst="rect">
            <a:avLst/>
          </a:prstGeom>
          <a:noFill/>
          <a:ln>
            <a:noFill/>
          </a:ln>
        </p:spPr>
        <p:txBody>
          <a:bodyPr spcFirstLastPara="1" wrap="square" lIns="91425" tIns="45700" rIns="91425" bIns="45700" anchor="t" anchorCtr="0">
            <a:normAutofit/>
          </a:bodyPr>
          <a:lstStyle>
            <a:lvl1pPr marL="457200" lvl="0" indent="-377190" algn="l" rtl="0">
              <a:spcBef>
                <a:spcPts val="390"/>
              </a:spcBef>
              <a:spcAft>
                <a:spcPts val="0"/>
              </a:spcAft>
              <a:buClr>
                <a:schemeClr val="dk1"/>
              </a:buClr>
              <a:buSzPts val="2340"/>
              <a:buChar char="●"/>
              <a:defRPr sz="1950">
                <a:latin typeface="Arial"/>
                <a:ea typeface="Arial"/>
                <a:cs typeface="Arial"/>
                <a:sym typeface="Arial"/>
              </a:defRPr>
            </a:lvl1pPr>
            <a:lvl2pPr marL="914400" lvl="1" indent="-342900" algn="l" rtl="0">
              <a:spcBef>
                <a:spcPts val="360"/>
              </a:spcBef>
              <a:spcAft>
                <a:spcPts val="0"/>
              </a:spcAft>
              <a:buClr>
                <a:schemeClr val="dk1"/>
              </a:buClr>
              <a:buSzPts val="1800"/>
              <a:buChar char="○"/>
              <a:defRPr sz="1800">
                <a:latin typeface="Arial"/>
                <a:ea typeface="Arial"/>
                <a:cs typeface="Arial"/>
                <a:sym typeface="Arial"/>
              </a:defRPr>
            </a:lvl2pPr>
            <a:lvl3pPr marL="1371600" lvl="2" indent="-323850" algn="l" rtl="0">
              <a:spcBef>
                <a:spcPts val="300"/>
              </a:spcBef>
              <a:spcAft>
                <a:spcPts val="0"/>
              </a:spcAft>
              <a:buClr>
                <a:schemeClr val="dk1"/>
              </a:buClr>
              <a:buSzPts val="1500"/>
              <a:buChar char="■"/>
              <a:defRPr sz="1500">
                <a:latin typeface="Arial"/>
                <a:ea typeface="Arial"/>
                <a:cs typeface="Arial"/>
                <a:sym typeface="Arial"/>
              </a:defRPr>
            </a:lvl3pPr>
            <a:lvl4pPr marL="1828800" lvl="3" indent="-323850" algn="l" rtl="0">
              <a:spcBef>
                <a:spcPts val="300"/>
              </a:spcBef>
              <a:spcAft>
                <a:spcPts val="0"/>
              </a:spcAft>
              <a:buClr>
                <a:schemeClr val="dk1"/>
              </a:buClr>
              <a:buSzPts val="1500"/>
              <a:buChar char="●"/>
              <a:defRPr>
                <a:latin typeface="Arial"/>
                <a:ea typeface="Arial"/>
                <a:cs typeface="Arial"/>
                <a:sym typeface="Arial"/>
              </a:defRPr>
            </a:lvl4pPr>
            <a:lvl5pPr marL="2286000" lvl="4" indent="-323850" algn="l" rtl="0">
              <a:spcBef>
                <a:spcPts val="300"/>
              </a:spcBef>
              <a:spcAft>
                <a:spcPts val="0"/>
              </a:spcAft>
              <a:buClr>
                <a:schemeClr val="dk1"/>
              </a:buClr>
              <a:buSzPts val="1500"/>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436" name="Google Shape;436;p41"/>
          <p:cNvCxnSpPr/>
          <p:nvPr/>
        </p:nvCxnSpPr>
        <p:spPr>
          <a:xfrm>
            <a:off x="0" y="675000"/>
            <a:ext cx="9144000" cy="0"/>
          </a:xfrm>
          <a:prstGeom prst="straightConnector1">
            <a:avLst/>
          </a:prstGeom>
          <a:noFill/>
          <a:ln w="28575" cap="flat" cmpd="sng">
            <a:solidFill>
              <a:srgbClr val="CF005F"/>
            </a:solidFill>
            <a:prstDash val="solid"/>
            <a:round/>
            <a:headEnd type="none" w="sm" len="sm"/>
            <a:tailEnd type="none" w="sm" len="sm"/>
          </a:ln>
        </p:spPr>
      </p:cxnSp>
      <p:sp>
        <p:nvSpPr>
          <p:cNvPr id="437" name="Google Shape;437;p41"/>
          <p:cNvSpPr txBox="1">
            <a:spLocks noGrp="1"/>
          </p:cNvSpPr>
          <p:nvPr>
            <p:ph type="title"/>
          </p:nvPr>
        </p:nvSpPr>
        <p:spPr>
          <a:xfrm>
            <a:off x="450000" y="87474"/>
            <a:ext cx="8226600" cy="540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8" name="Google Shape;438;p41"/>
          <p:cNvPicPr preferRelativeResize="0"/>
          <p:nvPr/>
        </p:nvPicPr>
        <p:blipFill rotWithShape="1">
          <a:blip r:embed="rId2">
            <a:alphaModFix/>
          </a:blip>
          <a:srcRect/>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name="adj1" fmla="val 5395707"/>
              <a:gd name="adj2" fmla="val 162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marL="0" marR="0" lvl="0" indent="0" algn="r" rtl="0">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2" name="Google Shape;52;p13"/>
          <p:cNvPicPr preferRelativeResize="0"/>
          <p:nvPr/>
        </p:nvPicPr>
        <p:blipFill>
          <a:blip r:embed="rId31">
            <a:alphaModFix/>
          </a:blip>
          <a:stretch>
            <a:fill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www.bitlaw.com/copyright/database.html"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hyperlink" Target="https://www.copyright.gov/reports/db4.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iki.creativecommons.org/wiki/data#Can_databases_be_released_under_CC_licenses.3F" TargetMode="External"/><Relationship Id="rId3" Type="http://schemas.openxmlformats.org/officeDocument/2006/relationships/hyperlink" Target="https://opendatacommons.org/licenses/odbl/1-0/" TargetMode="External"/><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www.friedfrank.com/uploads/siteFiles/Publications/Data%20as%20IP%20and%20Data%20License%20Agreements%20(1).pdf"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hyperlink" Target="https://www.foia.gov/faq.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osc.universityofcalifornia.edu/2016/09/cc-by-and-data-not-always-a-good-fit/"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5281/zenodo.1327316"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hyperlink" Target="https://doi.org/10.18739/A2222R68W" TargetMode="Externa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abenedetti/bioNPS"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kaggle.com/datasets/nationalparkservice/park-biodiversit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wiki.creativecommons.org/wiki/Glossary" TargetMode="External"/><Relationship Id="rId4" Type="http://schemas.openxmlformats.org/officeDocument/2006/relationships/hyperlink" Target="https://www.copyright.gov/comp3/docs/glossary.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osc.universityofcalifornia.edu/for-authors/publishing-discoun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hyperlink" Target="https://news.temple.edu/news/2022-01-24/winnie-pooh-and-hundreds-other-works-are-now-public-doma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s://www.copyright.gov/title1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ctrTitle"/>
          </p:nvPr>
        </p:nvSpPr>
        <p:spPr>
          <a:xfrm>
            <a:off x="1801300" y="1812400"/>
            <a:ext cx="6284400" cy="7311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4300">
                <a:solidFill>
                  <a:srgbClr val="FCFCFC"/>
                </a:solidFill>
              </a:rPr>
              <a:t>Data Licensing</a:t>
            </a:r>
            <a:endParaRPr sz="4300">
              <a:solidFill>
                <a:srgbClr val="FCFCFC"/>
              </a:solidFill>
            </a:endParaRPr>
          </a:p>
        </p:txBody>
      </p:sp>
      <p:sp>
        <p:nvSpPr>
          <p:cNvPr id="448" name="Google Shape;448;p43"/>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9" name="Google Shape;449;p43"/>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EDS213 - Databases &amp; Data Management</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Week 10</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2"/>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1" name="Google Shape;541;p52"/>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Databases</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2" name="Google Shape;542;p52"/>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43" name="Google Shape;543;p52"/>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44" name="Google Shape;544;p52"/>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5" name="Google Shape;545;p52"/>
          <p:cNvSpPr txBox="1"/>
          <p:nvPr/>
        </p:nvSpPr>
        <p:spPr>
          <a:xfrm>
            <a:off x="635325" y="976950"/>
            <a:ext cx="717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Databases as a whole can be protected by copyright as a compilation, but only under certain conditions. The first is that mere collection of data is not enough. The arrangement and selection of data must be sufficiently creative or original.</a:t>
            </a:r>
            <a:endParaRPr sz="1800">
              <a:solidFill>
                <a:schemeClr val="dk1"/>
              </a:solidFill>
              <a:latin typeface="Avenir"/>
              <a:ea typeface="Avenir"/>
              <a:cs typeface="Avenir"/>
              <a:sym typeface="Avenir"/>
            </a:endParaRPr>
          </a:p>
        </p:txBody>
      </p:sp>
      <p:pic>
        <p:nvPicPr>
          <p:cNvPr id="546" name="Google Shape;546;p52"/>
          <p:cNvPicPr preferRelativeResize="0"/>
          <p:nvPr/>
        </p:nvPicPr>
        <p:blipFill>
          <a:blip r:embed="rId3">
            <a:alphaModFix/>
          </a:blip>
          <a:stretch>
            <a:fillRect/>
          </a:stretch>
        </p:blipFill>
        <p:spPr>
          <a:xfrm>
            <a:off x="5940475" y="2814127"/>
            <a:ext cx="2891825" cy="1614025"/>
          </a:xfrm>
          <a:prstGeom prst="rect">
            <a:avLst/>
          </a:prstGeom>
          <a:noFill/>
          <a:ln>
            <a:noFill/>
          </a:ln>
        </p:spPr>
      </p:pic>
      <p:sp>
        <p:nvSpPr>
          <p:cNvPr id="547" name="Google Shape;547;p52"/>
          <p:cNvSpPr txBox="1"/>
          <p:nvPr/>
        </p:nvSpPr>
        <p:spPr>
          <a:xfrm>
            <a:off x="635325" y="2393238"/>
            <a:ext cx="5202300" cy="2639154"/>
          </a:xfrm>
          <a:prstGeom prst="rect">
            <a:avLst/>
          </a:prstGeom>
          <a:solidFill>
            <a:schemeClr val="lt2"/>
          </a:solid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structure – a literary work, including:</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schema being a table and compilations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database model (relational or other)</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management system (DBMS) – a computer program.</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Accessed solely through an integrated information retrieval program or system that: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Uses a query function to access the content</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Yields a subset of the content or organizes the content based on the parameters specified in each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53" name="Google Shape;553;p53"/>
          <p:cNvSpPr txBox="1"/>
          <p:nvPr/>
        </p:nvSpPr>
        <p:spPr>
          <a:xfrm>
            <a:off x="559475" y="125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Clr>
                <a:schemeClr val="dk1"/>
              </a:buClr>
              <a:buSzPts val="1100"/>
              <a:buFont typeface="Arial"/>
              <a:buNone/>
            </a:pPr>
            <a:r>
              <a:rPr lang="en" sz="2800" b="1" dirty="0">
                <a:solidFill>
                  <a:srgbClr val="004B83"/>
                </a:solidFill>
                <a:highlight>
                  <a:srgbClr val="FFFFFF"/>
                </a:highlight>
                <a:latin typeface="Century Gothic"/>
                <a:ea typeface="Century Gothic"/>
                <a:cs typeface="Century Gothic"/>
                <a:sym typeface="Century Gothic"/>
              </a:rPr>
              <a:t>No separate protection for underlying data</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p:txBody>
      </p:sp>
      <p:sp>
        <p:nvSpPr>
          <p:cNvPr id="554" name="Google Shape;554;p53"/>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55" name="Google Shape;555;p53"/>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56" name="Google Shape;556;p53"/>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7" name="Google Shape;557;p53"/>
          <p:cNvSpPr txBox="1"/>
          <p:nvPr/>
        </p:nvSpPr>
        <p:spPr>
          <a:xfrm>
            <a:off x="634850" y="916100"/>
            <a:ext cx="6399900" cy="35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Avenir"/>
                <a:ea typeface="Avenir"/>
                <a:cs typeface="Avenir"/>
                <a:sym typeface="Avenir"/>
              </a:rPr>
              <a:t>Key points: </a:t>
            </a:r>
            <a:endParaRPr sz="1900" b="1">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While a sufficiently creative and/or original arrangement or selection of data can be protected as a compilation by copyright, the underlying factual content will not be.</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457200" lvl="0" indent="-342900" algn="l" rtl="0">
              <a:spcBef>
                <a:spcPts val="0"/>
              </a:spcBef>
              <a:spcAft>
                <a:spcPts val="0"/>
              </a:spcAft>
              <a:buClr>
                <a:srgbClr val="232629"/>
              </a:buClr>
              <a:buSzPts val="1800"/>
              <a:buFont typeface="Avenir"/>
              <a:buChar char="●"/>
            </a:pPr>
            <a:r>
              <a:rPr lang="en" sz="1800">
                <a:solidFill>
                  <a:srgbClr val="232629"/>
                </a:solidFill>
                <a:highlight>
                  <a:srgbClr val="FFFFFF"/>
                </a:highlight>
                <a:latin typeface="Avenir"/>
                <a:ea typeface="Avenir"/>
                <a:cs typeface="Avenir"/>
                <a:sym typeface="Avenir"/>
              </a:rPr>
              <a:t>What if I curated, combined, transformed, cleaned and wrangled the underlying data? Copyright does not protect hard work, it protects creative and innovative expression, and does not apply to facts. </a:t>
            </a:r>
            <a:endParaRPr sz="1800">
              <a:solidFill>
                <a:srgbClr val="232629"/>
              </a:solidFill>
              <a:highlight>
                <a:srgbClr val="FFFFFF"/>
              </a:highlight>
              <a:latin typeface="Avenir"/>
              <a:ea typeface="Avenir"/>
              <a:cs typeface="Avenir"/>
              <a:sym typeface="Avenir"/>
            </a:endParaRPr>
          </a:p>
          <a:p>
            <a:pPr marL="45720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p:txBody>
      </p:sp>
      <p:sp>
        <p:nvSpPr>
          <p:cNvPr id="558" name="Google Shape;558;p53"/>
          <p:cNvSpPr txBox="1"/>
          <p:nvPr/>
        </p:nvSpPr>
        <p:spPr>
          <a:xfrm>
            <a:off x="458000" y="4327750"/>
            <a:ext cx="67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3"/>
              </a:rPr>
              <a:t>https://www.bitlaw.com/copyright/database.html</a:t>
            </a:r>
            <a:endParaRPr sz="1200">
              <a:latin typeface="Avenir"/>
              <a:ea typeface="Avenir"/>
              <a:cs typeface="Avenir"/>
              <a:sym typeface="Avenir"/>
            </a:endParaRPr>
          </a:p>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https://www.copyright.gov/reports/db4.pdf</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p:txBody>
      </p:sp>
      <p:pic>
        <p:nvPicPr>
          <p:cNvPr id="559" name="Google Shape;559;p53"/>
          <p:cNvPicPr preferRelativeResize="0"/>
          <p:nvPr/>
        </p:nvPicPr>
        <p:blipFill rotWithShape="1">
          <a:blip r:embed="rId5">
            <a:alphaModFix/>
          </a:blip>
          <a:srcRect l="49799"/>
          <a:stretch/>
        </p:blipFill>
        <p:spPr>
          <a:xfrm>
            <a:off x="7287800" y="2799043"/>
            <a:ext cx="1624149" cy="1693157"/>
          </a:xfrm>
          <a:prstGeom prst="rect">
            <a:avLst/>
          </a:prstGeom>
          <a:noFill/>
          <a:ln>
            <a:noFill/>
          </a:ln>
        </p:spPr>
      </p:pic>
      <p:sp>
        <p:nvSpPr>
          <p:cNvPr id="560" name="Google Shape;560;p53"/>
          <p:cNvSpPr txBox="1"/>
          <p:nvPr/>
        </p:nvSpPr>
        <p:spPr>
          <a:xfrm>
            <a:off x="1452400" y="513575"/>
            <a:ext cx="48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subTitle" idx="1"/>
          </p:nvPr>
        </p:nvSpPr>
        <p:spPr>
          <a:xfrm>
            <a:off x="799074" y="274450"/>
            <a:ext cx="85206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rgbClr val="004B83"/>
                </a:solidFill>
                <a:latin typeface="Century Gothic"/>
                <a:ea typeface="Century Gothic"/>
                <a:cs typeface="Century Gothic"/>
                <a:sym typeface="Century Gothic"/>
              </a:rPr>
              <a:t>DB Licensing - Alternatives to Copyright</a:t>
            </a:r>
            <a:endParaRPr sz="2700" b="1" dirty="0">
              <a:solidFill>
                <a:srgbClr val="004B83"/>
              </a:solidFill>
              <a:latin typeface="Century Gothic"/>
              <a:ea typeface="Century Gothic"/>
              <a:cs typeface="Century Gothic"/>
              <a:sym typeface="Century Gothic"/>
            </a:endParaRPr>
          </a:p>
        </p:txBody>
      </p:sp>
      <p:sp>
        <p:nvSpPr>
          <p:cNvPr id="566" name="Google Shape;566;p54"/>
          <p:cNvSpPr txBox="1"/>
          <p:nvPr/>
        </p:nvSpPr>
        <p:spPr>
          <a:xfrm>
            <a:off x="689150" y="956908"/>
            <a:ext cx="5936100" cy="3434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3"/>
              </a:rPr>
              <a:t>Open Database License (ODbL)</a:t>
            </a:r>
            <a:r>
              <a:rPr lang="en" sz="2200" b="1" dirty="0">
                <a:solidFill>
                  <a:srgbClr val="2D2D2D"/>
                </a:solidFill>
                <a:latin typeface="Avenir"/>
                <a:ea typeface="Avenir"/>
                <a:cs typeface="Avenir"/>
                <a:sym typeface="Avenir"/>
              </a:rPr>
              <a:t> </a:t>
            </a:r>
            <a:endParaRPr sz="2200" b="1" dirty="0">
              <a:solidFill>
                <a:srgbClr val="2D2D2D"/>
              </a:solidFill>
              <a:latin typeface="Avenir"/>
              <a:ea typeface="Avenir"/>
              <a:cs typeface="Avenir"/>
              <a:sym typeface="Avenir"/>
            </a:endParaRPr>
          </a:p>
          <a:p>
            <a:pPr marL="685800" lvl="0" indent="-336550" algn="l" rtl="0">
              <a:lnSpc>
                <a:spcPct val="115000"/>
              </a:lnSpc>
              <a:spcBef>
                <a:spcPts val="40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Share: To copy, distribute and use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Create: To produce works from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Adapt: To modify, transform and build upon the database.</a:t>
            </a:r>
            <a:endParaRPr sz="2100" b="1" dirty="0">
              <a:solidFill>
                <a:srgbClr val="2D2D2D"/>
              </a:solidFill>
              <a:latin typeface="Avenir"/>
              <a:ea typeface="Avenir"/>
              <a:cs typeface="Avenir"/>
              <a:sym typeface="Avenir"/>
            </a:endParaRPr>
          </a:p>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4"/>
              </a:rPr>
              <a:t>Creative Commons (CC)</a:t>
            </a:r>
            <a:endParaRPr sz="1050" dirty="0">
              <a:solidFill>
                <a:srgbClr val="222222"/>
              </a:solidFill>
              <a:highlight>
                <a:srgbClr val="FFFFFF"/>
              </a:highlight>
              <a:latin typeface="Avenir"/>
              <a:ea typeface="Avenir"/>
              <a:cs typeface="Avenir"/>
              <a:sym typeface="Avenir"/>
            </a:endParaRPr>
          </a:p>
          <a:p>
            <a:pPr marL="0" lvl="0" indent="0" algn="l" rtl="0">
              <a:lnSpc>
                <a:spcPct val="110000"/>
              </a:lnSpc>
              <a:spcBef>
                <a:spcPts val="1800"/>
              </a:spcBef>
              <a:spcAft>
                <a:spcPts val="400"/>
              </a:spcAft>
              <a:buNone/>
            </a:pPr>
            <a:r>
              <a:rPr lang="en" sz="1600" dirty="0">
                <a:solidFill>
                  <a:srgbClr val="222222"/>
                </a:solidFill>
                <a:latin typeface="Avenir"/>
                <a:ea typeface="Avenir"/>
                <a:cs typeface="Avenir"/>
                <a:sym typeface="Avenir"/>
              </a:rPr>
              <a:t>CC does not recommend use of its </a:t>
            </a:r>
            <a:r>
              <a:rPr lang="en" sz="1600" dirty="0" err="1">
                <a:solidFill>
                  <a:srgbClr val="222222"/>
                </a:solidFill>
                <a:latin typeface="Avenir"/>
                <a:ea typeface="Avenir"/>
                <a:cs typeface="Avenir"/>
                <a:sym typeface="Avenir"/>
              </a:rPr>
              <a:t>NonCommercial</a:t>
            </a:r>
            <a:r>
              <a:rPr lang="en" sz="1600" dirty="0">
                <a:solidFill>
                  <a:srgbClr val="222222"/>
                </a:solidFill>
                <a:latin typeface="Avenir"/>
                <a:ea typeface="Avenir"/>
                <a:cs typeface="Avenir"/>
                <a:sym typeface="Avenir"/>
              </a:rPr>
              <a:t> (NC) or </a:t>
            </a:r>
            <a:r>
              <a:rPr lang="en" sz="1600" dirty="0" err="1">
                <a:solidFill>
                  <a:srgbClr val="222222"/>
                </a:solidFill>
                <a:latin typeface="Avenir"/>
                <a:ea typeface="Avenir"/>
                <a:cs typeface="Avenir"/>
                <a:sym typeface="Avenir"/>
              </a:rPr>
              <a:t>NoDerivatives</a:t>
            </a:r>
            <a:r>
              <a:rPr lang="en" sz="1600" dirty="0">
                <a:solidFill>
                  <a:srgbClr val="222222"/>
                </a:solidFill>
                <a:latin typeface="Avenir"/>
                <a:ea typeface="Avenir"/>
                <a:cs typeface="Avenir"/>
                <a:sym typeface="Avenir"/>
              </a:rPr>
              <a:t> (ND) licenses on databases intended for scholarly or scientific use.</a:t>
            </a:r>
            <a:endParaRPr sz="1600" b="1" dirty="0">
              <a:solidFill>
                <a:srgbClr val="2D2D2D"/>
              </a:solidFill>
              <a:latin typeface="Avenir"/>
              <a:ea typeface="Avenir"/>
              <a:cs typeface="Avenir"/>
              <a:sym typeface="Avenir"/>
            </a:endParaRPr>
          </a:p>
        </p:txBody>
      </p:sp>
      <p:pic>
        <p:nvPicPr>
          <p:cNvPr id="567" name="Google Shape;567;p54"/>
          <p:cNvPicPr preferRelativeResize="0"/>
          <p:nvPr/>
        </p:nvPicPr>
        <p:blipFill>
          <a:blip r:embed="rId5">
            <a:alphaModFix/>
          </a:blip>
          <a:stretch>
            <a:fillRect/>
          </a:stretch>
        </p:blipFill>
        <p:spPr>
          <a:xfrm>
            <a:off x="7560425" y="1940487"/>
            <a:ext cx="1320906" cy="1302813"/>
          </a:xfrm>
          <a:prstGeom prst="rect">
            <a:avLst/>
          </a:prstGeom>
          <a:noFill/>
          <a:ln>
            <a:noFill/>
          </a:ln>
        </p:spPr>
      </p:pic>
      <p:pic>
        <p:nvPicPr>
          <p:cNvPr id="568" name="Google Shape;568;p54"/>
          <p:cNvPicPr preferRelativeResize="0"/>
          <p:nvPr/>
        </p:nvPicPr>
        <p:blipFill>
          <a:blip r:embed="rId6">
            <a:alphaModFix/>
          </a:blip>
          <a:stretch>
            <a:fillRect/>
          </a:stretch>
        </p:blipFill>
        <p:spPr>
          <a:xfrm>
            <a:off x="7560425" y="577625"/>
            <a:ext cx="1320906" cy="1302813"/>
          </a:xfrm>
          <a:prstGeom prst="rect">
            <a:avLst/>
          </a:prstGeom>
          <a:noFill/>
          <a:ln>
            <a:noFill/>
          </a:ln>
        </p:spPr>
      </p:pic>
      <p:pic>
        <p:nvPicPr>
          <p:cNvPr id="569" name="Google Shape;569;p54"/>
          <p:cNvPicPr preferRelativeResize="0"/>
          <p:nvPr/>
        </p:nvPicPr>
        <p:blipFill>
          <a:blip r:embed="rId7">
            <a:alphaModFix/>
          </a:blip>
          <a:stretch>
            <a:fillRect/>
          </a:stretch>
        </p:blipFill>
        <p:spPr>
          <a:xfrm>
            <a:off x="7580844" y="3329587"/>
            <a:ext cx="1320906" cy="1302813"/>
          </a:xfrm>
          <a:prstGeom prst="rect">
            <a:avLst/>
          </a:prstGeom>
          <a:noFill/>
          <a:ln>
            <a:noFill/>
          </a:ln>
        </p:spPr>
      </p:pic>
      <p:sp>
        <p:nvSpPr>
          <p:cNvPr id="570" name="Google Shape;570;p54"/>
          <p:cNvSpPr txBox="1"/>
          <p:nvPr/>
        </p:nvSpPr>
        <p:spPr>
          <a:xfrm>
            <a:off x="506250" y="4751500"/>
            <a:ext cx="640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8"/>
              </a:rPr>
              <a:t>https://wiki.creativecommons.org/wiki/data#Can_databases_be_released_under_CC_licenses.3F</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5"/>
          <p:cNvSpPr txBox="1"/>
          <p:nvPr/>
        </p:nvSpPr>
        <p:spPr>
          <a:xfrm>
            <a:off x="559475" y="255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900" b="1">
                <a:solidFill>
                  <a:srgbClr val="004B83"/>
                </a:solidFill>
                <a:highlight>
                  <a:srgbClr val="FFFFFF"/>
                </a:highlight>
                <a:latin typeface="Century Gothic"/>
                <a:ea typeface="Century Gothic"/>
                <a:cs typeface="Century Gothic"/>
                <a:sym typeface="Century Gothic"/>
              </a:rPr>
              <a:t>Data Markets</a:t>
            </a:r>
            <a:endParaRPr sz="29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2000">
                <a:solidFill>
                  <a:schemeClr val="dk1"/>
                </a:solidFill>
                <a:latin typeface="Avenir"/>
                <a:ea typeface="Avenir"/>
                <a:cs typeface="Avenir"/>
                <a:sym typeface="Avenir"/>
              </a:rPr>
              <a:t>How can datasets be commercialized then? </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76" name="Google Shape;576;p55"/>
          <p:cNvSpPr txBox="1"/>
          <p:nvPr/>
        </p:nvSpPr>
        <p:spPr>
          <a:xfrm>
            <a:off x="677475" y="2409025"/>
            <a:ext cx="3555300" cy="1015800"/>
          </a:xfrm>
          <a:prstGeom prst="rect">
            <a:avLst/>
          </a:prstGeom>
          <a:solidFill>
            <a:schemeClr val="lt2"/>
          </a:solid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Creative compilation </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Trade secret</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Value-added services </a:t>
            </a:r>
            <a:endParaRPr sz="2000">
              <a:latin typeface="Avenir"/>
              <a:ea typeface="Avenir"/>
              <a:cs typeface="Avenir"/>
              <a:sym typeface="Avenir"/>
            </a:endParaRPr>
          </a:p>
        </p:txBody>
      </p:sp>
      <p:pic>
        <p:nvPicPr>
          <p:cNvPr id="577" name="Google Shape;577;p55"/>
          <p:cNvPicPr preferRelativeResize="0"/>
          <p:nvPr/>
        </p:nvPicPr>
        <p:blipFill>
          <a:blip r:embed="rId3">
            <a:alphaModFix/>
          </a:blip>
          <a:stretch>
            <a:fillRect/>
          </a:stretch>
        </p:blipFill>
        <p:spPr>
          <a:xfrm>
            <a:off x="6261800" y="1856452"/>
            <a:ext cx="2470050" cy="2175400"/>
          </a:xfrm>
          <a:prstGeom prst="rect">
            <a:avLst/>
          </a:prstGeom>
          <a:noFill/>
          <a:ln>
            <a:noFill/>
          </a:ln>
        </p:spPr>
      </p:pic>
      <p:sp>
        <p:nvSpPr>
          <p:cNvPr id="578" name="Google Shape;578;p55"/>
          <p:cNvSpPr txBox="1"/>
          <p:nvPr/>
        </p:nvSpPr>
        <p:spPr>
          <a:xfrm>
            <a:off x="168850" y="4455100"/>
            <a:ext cx="80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Glazer, D., Lebowitz, H., &amp; Greenberg, J. (2017). </a:t>
            </a:r>
            <a:r>
              <a:rPr lang="en" sz="1000" u="sng">
                <a:solidFill>
                  <a:schemeClr val="hlink"/>
                </a:solidFill>
                <a:highlight>
                  <a:srgbClr val="FFFFFF"/>
                </a:highlight>
                <a:hlinkClick r:id="rId4"/>
              </a:rPr>
              <a:t>Data as IP and Data License Agreements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(1).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4" name="Google Shape;584;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5" name="Google Shape;585;p56"/>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86" name="Google Shape;586;p5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87" name="Google Shape;587;p56"/>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Data License Agreements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9" name="Google Shape;589;p56"/>
          <p:cNvSpPr txBox="1"/>
          <p:nvPr/>
        </p:nvSpPr>
        <p:spPr>
          <a:xfrm>
            <a:off x="559475" y="916100"/>
            <a:ext cx="735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800">
                <a:solidFill>
                  <a:schemeClr val="dk1"/>
                </a:solidFill>
                <a:latin typeface="Avenir"/>
                <a:ea typeface="Avenir"/>
                <a:cs typeface="Avenir"/>
                <a:sym typeface="Avenir"/>
              </a:rPr>
              <a:t>A contract between an individual or company and another party when someone wants to gain access and use some type of data</a:t>
            </a:r>
            <a:r>
              <a:rPr lang="en" sz="1800">
                <a:solidFill>
                  <a:schemeClr val="dk1"/>
                </a:solidFill>
                <a:highlight>
                  <a:srgbClr val="FFFFFF"/>
                </a:highlight>
                <a:latin typeface="Avenir"/>
                <a:ea typeface="Avenir"/>
                <a:cs typeface="Avenir"/>
                <a:sym typeface="Avenir"/>
              </a:rPr>
              <a:t>. The agreement can include clauses about how to share data with others not involved in the licensing agreement.</a:t>
            </a:r>
            <a:endParaRPr sz="3200" b="1">
              <a:solidFill>
                <a:srgbClr val="004B83"/>
              </a:solidFill>
              <a:latin typeface="Century Gothic"/>
              <a:ea typeface="Century Gothic"/>
              <a:cs typeface="Century Gothic"/>
              <a:sym typeface="Century Gothic"/>
            </a:endParaRPr>
          </a:p>
          <a:p>
            <a:pPr marL="457200" lvl="0" indent="0" algn="l" rtl="0">
              <a:lnSpc>
                <a:spcPct val="90000"/>
              </a:lnSpc>
              <a:spcBef>
                <a:spcPts val="1300"/>
              </a:spcBef>
              <a:spcAft>
                <a:spcPts val="0"/>
              </a:spcAft>
              <a:buNone/>
            </a:pPr>
            <a:endParaRPr sz="1700">
              <a:solidFill>
                <a:schemeClr val="dk1"/>
              </a:solidFill>
              <a:latin typeface="Avenir"/>
              <a:ea typeface="Avenir"/>
              <a:cs typeface="Avenir"/>
              <a:sym typeface="Avenir"/>
            </a:endParaRPr>
          </a:p>
        </p:txBody>
      </p:sp>
      <p:sp>
        <p:nvSpPr>
          <p:cNvPr id="590" name="Google Shape;590;p56"/>
          <p:cNvSpPr txBox="1"/>
          <p:nvPr/>
        </p:nvSpPr>
        <p:spPr>
          <a:xfrm>
            <a:off x="682300" y="2550700"/>
            <a:ext cx="5237400" cy="1833300"/>
          </a:xfrm>
          <a:prstGeom prst="rect">
            <a:avLst/>
          </a:prstGeom>
          <a:solidFill>
            <a:schemeClr val="lt2"/>
          </a:solid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License grant</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Sublicensing</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Derived and usage data Delivery of data</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Confidentiality and security</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Data controls and audits Disclaimers</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Representations and warranties Indemnification</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Treatment of data post-termination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subTitle" idx="1"/>
          </p:nvPr>
        </p:nvSpPr>
        <p:spPr>
          <a:xfrm>
            <a:off x="311700" y="1379000"/>
            <a:ext cx="89457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300"/>
              </a:spcBef>
              <a:spcAft>
                <a:spcPts val="0"/>
              </a:spcAft>
              <a:buNone/>
            </a:pPr>
            <a:r>
              <a:rPr lang="en" sz="2400" b="1">
                <a:solidFill>
                  <a:srgbClr val="004B83"/>
                </a:solidFill>
                <a:highlight>
                  <a:srgbClr val="FFFFFF"/>
                </a:highlight>
                <a:latin typeface="Century Gothic"/>
                <a:ea typeface="Century Gothic"/>
                <a:cs typeface="Century Gothic"/>
                <a:sym typeface="Century Gothic"/>
              </a:rPr>
              <a:t>DLA - Questions you should get answered </a:t>
            </a:r>
            <a:endParaRPr sz="2400" b="1">
              <a:solidFill>
                <a:srgbClr val="004B83"/>
              </a:solidFill>
              <a:highlight>
                <a:srgbClr val="FFFFFF"/>
              </a:highlight>
              <a:latin typeface="Century Gothic"/>
              <a:ea typeface="Century Gothic"/>
              <a:cs typeface="Century Gothic"/>
              <a:sym typeface="Century Gothic"/>
            </a:endParaRPr>
          </a:p>
          <a:p>
            <a:pPr marL="0" lvl="0" indent="0" algn="l" rtl="0">
              <a:lnSpc>
                <a:spcPct val="115000"/>
              </a:lnSpc>
              <a:spcBef>
                <a:spcPts val="1300"/>
              </a:spcBef>
              <a:spcAft>
                <a:spcPts val="0"/>
              </a:spcAft>
              <a:buNone/>
            </a:pPr>
            <a:endParaRPr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ctr" rtl="0">
              <a:spcBef>
                <a:spcPts val="0"/>
              </a:spcBef>
              <a:spcAft>
                <a:spcPts val="0"/>
              </a:spcAft>
              <a:buNone/>
            </a:pPr>
            <a:endParaRPr/>
          </a:p>
        </p:txBody>
      </p:sp>
      <p:sp>
        <p:nvSpPr>
          <p:cNvPr id="596" name="Google Shape;596;p57"/>
          <p:cNvSpPr txBox="1"/>
          <p:nvPr/>
        </p:nvSpPr>
        <p:spPr>
          <a:xfrm>
            <a:off x="496175" y="1173400"/>
            <a:ext cx="3607500" cy="14652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purpose of it? </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the core provisions? </a:t>
            </a:r>
            <a:endParaRPr sz="10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Who is allowed to use the data?</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 data license exclusive?</a:t>
            </a:r>
            <a:endParaRPr sz="1700">
              <a:solidFill>
                <a:schemeClr val="dk1"/>
              </a:solidFill>
            </a:endParaRPr>
          </a:p>
        </p:txBody>
      </p:sp>
      <p:sp>
        <p:nvSpPr>
          <p:cNvPr id="597" name="Google Shape;597;p57"/>
          <p:cNvSpPr txBox="1"/>
          <p:nvPr/>
        </p:nvSpPr>
        <p:spPr>
          <a:xfrm>
            <a:off x="4572000" y="1249600"/>
            <a:ext cx="4190100" cy="21549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there any location restriction?</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privacy and security issues?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your rights?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data quality standards are specified?</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term and termination of it?</a:t>
            </a:r>
            <a:endParaRPr/>
          </a:p>
        </p:txBody>
      </p:sp>
      <p:sp>
        <p:nvSpPr>
          <p:cNvPr id="598" name="Google Shape;598;p57"/>
          <p:cNvSpPr txBox="1"/>
          <p:nvPr/>
        </p:nvSpPr>
        <p:spPr>
          <a:xfrm>
            <a:off x="515550" y="4726625"/>
            <a:ext cx="6295500" cy="338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1500"/>
              </a:spcAft>
              <a:buClr>
                <a:schemeClr val="dk1"/>
              </a:buClr>
              <a:buSzPts val="1100"/>
              <a:buFont typeface="Arial"/>
              <a:buNone/>
            </a:pPr>
            <a:r>
              <a:rPr lang="en" sz="1000">
                <a:solidFill>
                  <a:schemeClr val="dk1"/>
                </a:solidFill>
                <a:latin typeface="Avenir"/>
                <a:ea typeface="Avenir"/>
                <a:cs typeface="Avenir"/>
                <a:sym typeface="Avenir"/>
              </a:rPr>
              <a:t>https://www.thomsondata.com/article/9-questions-to-answer-before-obtaining-data-from-third-party.php</a:t>
            </a:r>
            <a:endParaRPr/>
          </a:p>
        </p:txBody>
      </p:sp>
      <p:pic>
        <p:nvPicPr>
          <p:cNvPr id="599" name="Google Shape;599;p57"/>
          <p:cNvPicPr preferRelativeResize="0"/>
          <p:nvPr/>
        </p:nvPicPr>
        <p:blipFill>
          <a:blip r:embed="rId3">
            <a:alphaModFix/>
          </a:blip>
          <a:stretch>
            <a:fillRect/>
          </a:stretch>
        </p:blipFill>
        <p:spPr>
          <a:xfrm>
            <a:off x="1392500" y="2943400"/>
            <a:ext cx="1814851" cy="181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5" name="Google Shape;605;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6" name="Google Shape;606;p58"/>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607" name="Google Shape;607;p58"/>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8" name="Google Shape;608;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3000" b="1">
                <a:solidFill>
                  <a:srgbClr val="004B83"/>
                </a:solidFill>
                <a:highlight>
                  <a:srgbClr val="FFFFFF"/>
                </a:highlight>
                <a:latin typeface="Century Gothic"/>
                <a:ea typeface="Century Gothic"/>
                <a:cs typeface="Century Gothic"/>
                <a:sym typeface="Century Gothic"/>
              </a:rPr>
              <a:t>Federally-funded data? </a:t>
            </a:r>
            <a:endParaRPr sz="30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9" name="Google Shape;609;p58"/>
          <p:cNvSpPr txBox="1"/>
          <p:nvPr/>
        </p:nvSpPr>
        <p:spPr>
          <a:xfrm>
            <a:off x="689650" y="1275575"/>
            <a:ext cx="78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0" name="Google Shape;610;p58"/>
          <p:cNvPicPr preferRelativeResize="0"/>
          <p:nvPr/>
        </p:nvPicPr>
        <p:blipFill>
          <a:blip r:embed="rId3">
            <a:alphaModFix/>
          </a:blip>
          <a:stretch>
            <a:fillRect/>
          </a:stretch>
        </p:blipFill>
        <p:spPr>
          <a:xfrm>
            <a:off x="6199200" y="2340263"/>
            <a:ext cx="2672985" cy="2212125"/>
          </a:xfrm>
          <a:prstGeom prst="rect">
            <a:avLst/>
          </a:prstGeom>
          <a:noFill/>
          <a:ln>
            <a:noFill/>
          </a:ln>
        </p:spPr>
      </p:pic>
      <p:sp>
        <p:nvSpPr>
          <p:cNvPr id="611" name="Google Shape;611;p58"/>
          <p:cNvSpPr txBox="1"/>
          <p:nvPr/>
        </p:nvSpPr>
        <p:spPr>
          <a:xfrm>
            <a:off x="559475" y="1083650"/>
            <a:ext cx="56397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Avenir"/>
                <a:ea typeface="Avenir"/>
                <a:cs typeface="Avenir"/>
                <a:sym typeface="Avenir"/>
              </a:rPr>
              <a:t>If not subject to exemptions, should be publicly available.</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0" lvl="0" indent="0" algn="l" rtl="0">
              <a:spcBef>
                <a:spcPts val="0"/>
              </a:spcBef>
              <a:spcAft>
                <a:spcPts val="0"/>
              </a:spcAft>
              <a:buNone/>
            </a:pPr>
            <a:r>
              <a:rPr lang="en" sz="2000">
                <a:latin typeface="Avenir"/>
                <a:ea typeface="Avenir"/>
                <a:cs typeface="Avenir"/>
                <a:sym typeface="Avenir"/>
              </a:rPr>
              <a:t>Drawbacks:</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Oversight?</a:t>
            </a:r>
            <a:endParaRPr sz="2000">
              <a:latin typeface="Avenir"/>
              <a:ea typeface="Avenir"/>
              <a:cs typeface="Avenir"/>
              <a:sym typeface="Avenir"/>
            </a:endParaRPr>
          </a:p>
          <a:p>
            <a:pPr marL="45720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Some publishers accept vague data availability statements “upon request”</a:t>
            </a:r>
            <a:endParaRPr sz="1900">
              <a:latin typeface="Avenir"/>
              <a:ea typeface="Avenir"/>
              <a:cs typeface="Avenir"/>
              <a:sym typeface="Aveni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9"/>
          <p:cNvPicPr preferRelativeResize="0"/>
          <p:nvPr/>
        </p:nvPicPr>
        <p:blipFill>
          <a:blip r:embed="rId3">
            <a:alphaModFix/>
          </a:blip>
          <a:stretch>
            <a:fillRect/>
          </a:stretch>
        </p:blipFill>
        <p:spPr>
          <a:xfrm>
            <a:off x="6163875" y="2421875"/>
            <a:ext cx="2202075" cy="2202075"/>
          </a:xfrm>
          <a:prstGeom prst="rect">
            <a:avLst/>
          </a:prstGeom>
          <a:noFill/>
          <a:ln>
            <a:noFill/>
          </a:ln>
        </p:spPr>
      </p:pic>
      <p:sp>
        <p:nvSpPr>
          <p:cNvPr id="617" name="Google Shape;617;p59"/>
          <p:cNvSpPr txBox="1"/>
          <p:nvPr/>
        </p:nvSpPr>
        <p:spPr>
          <a:xfrm>
            <a:off x="656775" y="158525"/>
            <a:ext cx="5507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004B83"/>
                </a:solidFill>
                <a:latin typeface="Century Gothic"/>
                <a:ea typeface="Century Gothic"/>
                <a:cs typeface="Century Gothic"/>
                <a:sym typeface="Century Gothic"/>
              </a:rPr>
              <a:t>FOIA Request</a:t>
            </a:r>
            <a:endParaRPr sz="3400" b="1">
              <a:solidFill>
                <a:srgbClr val="004B83"/>
              </a:solidFill>
              <a:latin typeface="Century Gothic"/>
              <a:ea typeface="Century Gothic"/>
              <a:cs typeface="Century Gothic"/>
              <a:sym typeface="Century Gothic"/>
            </a:endParaRPr>
          </a:p>
        </p:txBody>
      </p:sp>
      <p:sp>
        <p:nvSpPr>
          <p:cNvPr id="618" name="Google Shape;618;p59"/>
          <p:cNvSpPr txBox="1"/>
          <p:nvPr/>
        </p:nvSpPr>
        <p:spPr>
          <a:xfrm>
            <a:off x="691375" y="846950"/>
            <a:ext cx="5987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02124"/>
                </a:solidFill>
                <a:highlight>
                  <a:srgbClr val="FFFFFF"/>
                </a:highlight>
                <a:latin typeface="Avenir"/>
                <a:ea typeface="Avenir"/>
                <a:cs typeface="Avenir"/>
                <a:sym typeface="Avenir"/>
              </a:rPr>
              <a:t>If the information you want is not publicly available, you can </a:t>
            </a:r>
            <a:r>
              <a:rPr lang="en" sz="1800">
                <a:solidFill>
                  <a:srgbClr val="040C28"/>
                </a:solidFill>
                <a:latin typeface="Avenir"/>
                <a:ea typeface="Avenir"/>
                <a:cs typeface="Avenir"/>
                <a:sym typeface="Avenir"/>
              </a:rPr>
              <a:t>submit a FOIA request to the agency's FOIA Office</a:t>
            </a:r>
            <a:r>
              <a:rPr lang="en" sz="1800">
                <a:solidFill>
                  <a:srgbClr val="202124"/>
                </a:solidFill>
                <a:highlight>
                  <a:srgbClr val="FFFFFF"/>
                </a:highlight>
                <a:latin typeface="Avenir"/>
                <a:ea typeface="Avenir"/>
                <a:cs typeface="Avenir"/>
                <a:sym typeface="Avenir"/>
              </a:rPr>
              <a:t>. The request simply must be in writing and reasonably describe the records you seek. </a:t>
            </a: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p:txBody>
      </p:sp>
      <p:sp>
        <p:nvSpPr>
          <p:cNvPr id="619" name="Google Shape;619;p59"/>
          <p:cNvSpPr txBox="1"/>
          <p:nvPr/>
        </p:nvSpPr>
        <p:spPr>
          <a:xfrm>
            <a:off x="767575" y="4559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https://www.foia.gov/faq.html</a:t>
            </a:r>
            <a:endParaRPr sz="1200">
              <a:latin typeface="Avenir"/>
              <a:ea typeface="Avenir"/>
              <a:cs typeface="Avenir"/>
              <a:sym typeface="Avenir"/>
            </a:endParaRPr>
          </a:p>
        </p:txBody>
      </p:sp>
      <p:sp>
        <p:nvSpPr>
          <p:cNvPr id="620" name="Google Shape;620;p59"/>
          <p:cNvSpPr txBox="1"/>
          <p:nvPr/>
        </p:nvSpPr>
        <p:spPr>
          <a:xfrm>
            <a:off x="923450" y="2327650"/>
            <a:ext cx="4442100" cy="13698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Avenir"/>
              <a:buChar char="●"/>
            </a:pPr>
            <a:r>
              <a:rPr lang="en" sz="2100">
                <a:latin typeface="Avenir"/>
                <a:ea typeface="Avenir"/>
                <a:cs typeface="Avenir"/>
                <a:sym typeface="Avenir"/>
              </a:rPr>
              <a:t>NSF</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USGS </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NOOA…</a:t>
            </a:r>
            <a:endParaRPr sz="21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p:nvPr/>
        </p:nvSpPr>
        <p:spPr>
          <a:xfrm>
            <a:off x="559475" y="1759100"/>
            <a:ext cx="4739700" cy="195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Avenir"/>
              <a:buChar char="●"/>
            </a:pPr>
            <a:r>
              <a:rPr lang="en" sz="2300">
                <a:latin typeface="Avenir"/>
                <a:ea typeface="Avenir"/>
                <a:cs typeface="Avenir"/>
                <a:sym typeface="Avenir"/>
              </a:rPr>
              <a:t>Eliminate uncertainties</a:t>
            </a:r>
            <a:endParaRPr sz="230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a:latin typeface="Avenir"/>
                <a:ea typeface="Avenir"/>
                <a:cs typeface="Avenir"/>
                <a:sym typeface="Avenir"/>
              </a:rPr>
              <a:t>Ensure others will reuse it accordingly</a:t>
            </a:r>
            <a:endParaRPr sz="230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a:latin typeface="Avenir"/>
                <a:ea typeface="Avenir"/>
                <a:cs typeface="Avenir"/>
                <a:sym typeface="Avenir"/>
              </a:rPr>
              <a:t>Compliance with funders, publishers or institutions</a:t>
            </a:r>
            <a:endParaRPr sz="2300">
              <a:latin typeface="Avenir"/>
              <a:ea typeface="Avenir"/>
              <a:cs typeface="Avenir"/>
              <a:sym typeface="Avenir"/>
            </a:endParaRPr>
          </a:p>
        </p:txBody>
      </p:sp>
      <p:pic>
        <p:nvPicPr>
          <p:cNvPr id="626" name="Google Shape;626;p60"/>
          <p:cNvPicPr preferRelativeResize="0"/>
          <p:nvPr/>
        </p:nvPicPr>
        <p:blipFill>
          <a:blip r:embed="rId3">
            <a:alphaModFix/>
          </a:blip>
          <a:stretch>
            <a:fillRect/>
          </a:stretch>
        </p:blipFill>
        <p:spPr>
          <a:xfrm>
            <a:off x="4572000" y="1173842"/>
            <a:ext cx="4449499" cy="3194508"/>
          </a:xfrm>
          <a:prstGeom prst="rect">
            <a:avLst/>
          </a:prstGeom>
          <a:noFill/>
          <a:ln>
            <a:noFill/>
          </a:ln>
        </p:spPr>
      </p:pic>
      <p:sp>
        <p:nvSpPr>
          <p:cNvPr id="627" name="Google Shape;627;p6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Why license research data and research deliverables?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1"/>
          <p:cNvSpPr txBox="1"/>
          <p:nvPr/>
        </p:nvSpPr>
        <p:spPr>
          <a:xfrm>
            <a:off x="559475" y="231125"/>
            <a:ext cx="6619923"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dirty="0">
                <a:solidFill>
                  <a:srgbClr val="004B83"/>
                </a:solidFill>
                <a:highlight>
                  <a:srgbClr val="FFFFFF"/>
                </a:highlight>
                <a:latin typeface="Century Gothic"/>
                <a:ea typeface="Century Gothic"/>
                <a:cs typeface="Century Gothic"/>
                <a:sym typeface="Century Gothic"/>
              </a:rPr>
              <a:t>How to license research data and related deliverables?</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dirty="0">
              <a:solidFill>
                <a:srgbClr val="004B83"/>
              </a:solidFill>
              <a:latin typeface="Century Gothic"/>
              <a:ea typeface="Century Gothic"/>
              <a:cs typeface="Century Gothic"/>
              <a:sym typeface="Century Gothic"/>
            </a:endParaRPr>
          </a:p>
        </p:txBody>
      </p:sp>
      <p:pic>
        <p:nvPicPr>
          <p:cNvPr id="633" name="Google Shape;633;p61"/>
          <p:cNvPicPr preferRelativeResize="0"/>
          <p:nvPr/>
        </p:nvPicPr>
        <p:blipFill>
          <a:blip r:embed="rId3">
            <a:alphaModFix/>
          </a:blip>
          <a:stretch>
            <a:fillRect/>
          </a:stretch>
        </p:blipFill>
        <p:spPr>
          <a:xfrm>
            <a:off x="702884" y="1451141"/>
            <a:ext cx="1934325" cy="1083225"/>
          </a:xfrm>
          <a:prstGeom prst="rect">
            <a:avLst/>
          </a:prstGeom>
          <a:noFill/>
          <a:ln>
            <a:noFill/>
          </a:ln>
        </p:spPr>
      </p:pic>
      <p:sp>
        <p:nvSpPr>
          <p:cNvPr id="634" name="Google Shape;634;p61"/>
          <p:cNvSpPr txBox="1"/>
          <p:nvPr/>
        </p:nvSpPr>
        <p:spPr>
          <a:xfrm>
            <a:off x="675725" y="2474502"/>
            <a:ext cx="7698900" cy="1852200"/>
          </a:xfrm>
          <a:prstGeom prst="rect">
            <a:avLst/>
          </a:prstGeom>
          <a:noFill/>
          <a:ln>
            <a:noFill/>
          </a:ln>
        </p:spPr>
        <p:txBody>
          <a:bodyPr spcFirstLastPara="1" wrap="square" lIns="91425" tIns="91425" rIns="91425" bIns="91425" anchor="t" anchorCtr="0">
            <a:spAutoFit/>
          </a:bodyPr>
          <a:lstStyle/>
          <a:p>
            <a:pPr marL="285750" lvl="0" indent="-184150"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Free</a:t>
            </a:r>
            <a:endParaRPr sz="2000" dirty="0">
              <a:solidFill>
                <a:schemeClr val="dk1"/>
              </a:solidFill>
              <a:latin typeface="Avenir"/>
              <a:ea typeface="Avenir"/>
              <a:cs typeface="Avenir"/>
              <a:sym typeface="Avenir"/>
            </a:endParaRPr>
          </a:p>
          <a:p>
            <a:pPr marL="214312" lvl="0" indent="-138112"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 Widely adopted </a:t>
            </a:r>
            <a:endParaRPr sz="2000" dirty="0">
              <a:solidFill>
                <a:schemeClr val="dk1"/>
              </a:solidFill>
              <a:latin typeface="Avenir"/>
              <a:ea typeface="Avenir"/>
              <a:cs typeface="Avenir"/>
              <a:sym typeface="Avenir"/>
            </a:endParaRPr>
          </a:p>
          <a:p>
            <a:pPr marL="0" lvl="0" indent="0" algn="l" rtl="0">
              <a:lnSpc>
                <a:spcPct val="200000"/>
              </a:lnSpc>
              <a:spcBef>
                <a:spcPts val="1000"/>
              </a:spcBef>
              <a:spcAft>
                <a:spcPts val="1000"/>
              </a:spcAft>
              <a:buNone/>
            </a:pPr>
            <a:r>
              <a:rPr lang="en" sz="2000" dirty="0">
                <a:solidFill>
                  <a:srgbClr val="FF0000"/>
                </a:solidFill>
                <a:latin typeface="Pacifico"/>
                <a:ea typeface="Pacifico"/>
                <a:cs typeface="Pacifico"/>
                <a:sym typeface="Pacifico"/>
              </a:rPr>
              <a:t>X</a:t>
            </a:r>
            <a:r>
              <a:rPr lang="en" sz="2000" dirty="0">
                <a:solidFill>
                  <a:schemeClr val="dk1"/>
                </a:solidFill>
                <a:latin typeface="Pacifico"/>
                <a:ea typeface="Pacifico"/>
                <a:cs typeface="Pacifico"/>
                <a:sym typeface="Pacifico"/>
              </a:rPr>
              <a:t> </a:t>
            </a:r>
            <a:r>
              <a:rPr lang="en" sz="2000" dirty="0">
                <a:solidFill>
                  <a:schemeClr val="dk1"/>
                </a:solidFill>
                <a:latin typeface="Avenir"/>
                <a:ea typeface="Avenir"/>
                <a:cs typeface="Avenir"/>
                <a:sym typeface="Avenir"/>
              </a:rPr>
              <a:t> Not designed for software or computer code</a:t>
            </a:r>
            <a:endParaRPr sz="2000" dirty="0">
              <a:solidFill>
                <a:schemeClr val="dk1"/>
              </a:solidFill>
              <a:latin typeface="Avenir"/>
              <a:ea typeface="Avenir"/>
              <a:cs typeface="Avenir"/>
              <a:sym typeface="Avenir"/>
            </a:endParaRPr>
          </a:p>
        </p:txBody>
      </p:sp>
      <p:sp>
        <p:nvSpPr>
          <p:cNvPr id="635" name="Google Shape;635;p61"/>
          <p:cNvSpPr txBox="1"/>
          <p:nvPr/>
        </p:nvSpPr>
        <p:spPr>
          <a:xfrm>
            <a:off x="6234250" y="1065500"/>
            <a:ext cx="2676900" cy="831300"/>
          </a:xfrm>
          <a:prstGeom prst="rect">
            <a:avLst/>
          </a:prstGeom>
          <a:solidFill>
            <a:srgbClr val="FFC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FEBC11"/>
                </a:highlight>
                <a:latin typeface="Avenir"/>
                <a:ea typeface="Avenir"/>
                <a:cs typeface="Avenir"/>
                <a:sym typeface="Avenir"/>
              </a:rPr>
              <a:t>Three-layer approach:</a:t>
            </a:r>
            <a:endParaRPr>
              <a:highlight>
                <a:srgbClr val="FEBC11"/>
              </a:highlight>
              <a:latin typeface="Avenir"/>
              <a:ea typeface="Avenir"/>
              <a:cs typeface="Avenir"/>
              <a:sym typeface="Avenir"/>
            </a:endParaRPr>
          </a:p>
          <a:p>
            <a:pPr marL="0" lvl="0" indent="0" algn="ctr" rtl="0">
              <a:spcBef>
                <a:spcPts val="0"/>
              </a:spcBef>
              <a:spcAft>
                <a:spcPts val="0"/>
              </a:spcAft>
              <a:buNone/>
            </a:pPr>
            <a:r>
              <a:rPr lang="en">
                <a:highlight>
                  <a:srgbClr val="FEBC11"/>
                </a:highlight>
                <a:latin typeface="Avenir"/>
                <a:ea typeface="Avenir"/>
                <a:cs typeface="Avenir"/>
                <a:sym typeface="Avenir"/>
              </a:rPr>
              <a:t>Legal code that is both human and machine-readable</a:t>
            </a:r>
            <a:endParaRPr>
              <a:latin typeface="Avenir"/>
              <a:ea typeface="Avenir"/>
              <a:cs typeface="Avenir"/>
              <a:sym typeface="Avenir"/>
            </a:endParaRPr>
          </a:p>
        </p:txBody>
      </p:sp>
      <p:pic>
        <p:nvPicPr>
          <p:cNvPr id="636" name="Google Shape;636;p61"/>
          <p:cNvPicPr preferRelativeResize="0"/>
          <p:nvPr/>
        </p:nvPicPr>
        <p:blipFill>
          <a:blip r:embed="rId4">
            <a:alphaModFix/>
          </a:blip>
          <a:stretch>
            <a:fillRect/>
          </a:stretch>
        </p:blipFill>
        <p:spPr>
          <a:xfrm>
            <a:off x="6342904" y="2158476"/>
            <a:ext cx="2362795" cy="221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4"/>
          <p:cNvSpPr txBox="1"/>
          <p:nvPr/>
        </p:nvSpPr>
        <p:spPr>
          <a:xfrm>
            <a:off x="366650" y="1211250"/>
            <a:ext cx="8178000" cy="25191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Become familiar with data licensing-related terms and regulations in the academic context.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Distinguish which research deliverables can or cannot be subject to copyright and explore alternatives to that.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Gain an understanding of the Creative Commons license family and the differences in their applicability.</a:t>
            </a:r>
            <a:endParaRPr sz="2000">
              <a:solidFill>
                <a:schemeClr val="dk1"/>
              </a:solidFill>
              <a:highlight>
                <a:schemeClr val="lt1"/>
              </a:highlight>
              <a:latin typeface="Avenir"/>
              <a:ea typeface="Avenir"/>
              <a:cs typeface="Avenir"/>
              <a:sym typeface="Avenir"/>
            </a:endParaRPr>
          </a:p>
        </p:txBody>
      </p:sp>
      <p:sp>
        <p:nvSpPr>
          <p:cNvPr id="455" name="Google Shape;455;p44"/>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62"/>
          <p:cNvPicPr preferRelativeResize="0"/>
          <p:nvPr/>
        </p:nvPicPr>
        <p:blipFill>
          <a:blip r:embed="rId3">
            <a:alphaModFix/>
          </a:blip>
          <a:stretch>
            <a:fillRect/>
          </a:stretch>
        </p:blipFill>
        <p:spPr>
          <a:xfrm>
            <a:off x="448525" y="305250"/>
            <a:ext cx="7937925" cy="420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63"/>
          <p:cNvPicPr preferRelativeResize="0"/>
          <p:nvPr/>
        </p:nvPicPr>
        <p:blipFill rotWithShape="1">
          <a:blip r:embed="rId3">
            <a:alphaModFix/>
          </a:blip>
          <a:srcRect l="30448" r="6512"/>
          <a:stretch/>
        </p:blipFill>
        <p:spPr>
          <a:xfrm>
            <a:off x="5525550" y="880025"/>
            <a:ext cx="2784475" cy="3386575"/>
          </a:xfrm>
          <a:prstGeom prst="rect">
            <a:avLst/>
          </a:prstGeom>
          <a:noFill/>
          <a:ln w="228600" cap="flat" cmpd="sng">
            <a:solidFill>
              <a:schemeClr val="lt2"/>
            </a:solidFill>
            <a:prstDash val="solid"/>
            <a:round/>
            <a:headEnd type="none" w="sm" len="sm"/>
            <a:tailEnd type="none" w="sm" len="sm"/>
          </a:ln>
        </p:spPr>
      </p:pic>
      <p:sp>
        <p:nvSpPr>
          <p:cNvPr id="647" name="Google Shape;647;p63"/>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The CC Family </a:t>
            </a:r>
            <a:endParaRPr sz="3900" b="1">
              <a:solidFill>
                <a:srgbClr val="004B83"/>
              </a:solidFill>
              <a:latin typeface="Century Gothic"/>
              <a:ea typeface="Century Gothic"/>
              <a:cs typeface="Century Gothic"/>
              <a:sym typeface="Century Gothic"/>
            </a:endParaRPr>
          </a:p>
        </p:txBody>
      </p:sp>
      <p:pic>
        <p:nvPicPr>
          <p:cNvPr id="648" name="Google Shape;648;p63"/>
          <p:cNvPicPr preferRelativeResize="0"/>
          <p:nvPr/>
        </p:nvPicPr>
        <p:blipFill>
          <a:blip r:embed="rId4">
            <a:alphaModFix/>
          </a:blip>
          <a:stretch>
            <a:fillRect/>
          </a:stretch>
        </p:blipFill>
        <p:spPr>
          <a:xfrm>
            <a:off x="1494562" y="1537750"/>
            <a:ext cx="1836475" cy="646150"/>
          </a:xfrm>
          <a:prstGeom prst="rect">
            <a:avLst/>
          </a:prstGeom>
          <a:noFill/>
          <a:ln>
            <a:noFill/>
          </a:ln>
        </p:spPr>
      </p:pic>
      <p:sp>
        <p:nvSpPr>
          <p:cNvPr id="649" name="Google Shape;649;p63"/>
          <p:cNvSpPr txBox="1"/>
          <p:nvPr/>
        </p:nvSpPr>
        <p:spPr>
          <a:xfrm>
            <a:off x="1494700" y="1045150"/>
            <a:ext cx="183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Anton"/>
                <a:ea typeface="Anton"/>
                <a:cs typeface="Anton"/>
                <a:sym typeface="Anton"/>
              </a:rPr>
              <a:t>Public Domain</a:t>
            </a:r>
            <a:endParaRPr sz="2000">
              <a:latin typeface="Anton"/>
              <a:ea typeface="Anton"/>
              <a:cs typeface="Anton"/>
              <a:sym typeface="Anton"/>
            </a:endParaRPr>
          </a:p>
        </p:txBody>
      </p:sp>
      <p:pic>
        <p:nvPicPr>
          <p:cNvPr id="650" name="Google Shape;650;p63"/>
          <p:cNvPicPr preferRelativeResize="0"/>
          <p:nvPr/>
        </p:nvPicPr>
        <p:blipFill>
          <a:blip r:embed="rId5">
            <a:alphaModFix/>
          </a:blip>
          <a:stretch>
            <a:fillRect/>
          </a:stretch>
        </p:blipFill>
        <p:spPr>
          <a:xfrm>
            <a:off x="559475" y="2336300"/>
            <a:ext cx="3706650" cy="205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ctrTitle"/>
          </p:nvPr>
        </p:nvSpPr>
        <p:spPr>
          <a:xfrm>
            <a:off x="466050" y="966825"/>
            <a:ext cx="80094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000"/>
              <a:t>Can you guess what is the recommended CC license for research data?</a:t>
            </a:r>
            <a:endParaRPr sz="3000"/>
          </a:p>
        </p:txBody>
      </p:sp>
      <p:pic>
        <p:nvPicPr>
          <p:cNvPr id="656" name="Google Shape;656;p64"/>
          <p:cNvPicPr preferRelativeResize="0"/>
          <p:nvPr/>
        </p:nvPicPr>
        <p:blipFill>
          <a:blip r:embed="rId3">
            <a:alphaModFix/>
          </a:blip>
          <a:stretch>
            <a:fillRect/>
          </a:stretch>
        </p:blipFill>
        <p:spPr>
          <a:xfrm>
            <a:off x="7082175" y="2982525"/>
            <a:ext cx="1819274" cy="1819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5"/>
          <p:cNvPicPr preferRelativeResize="0"/>
          <p:nvPr/>
        </p:nvPicPr>
        <p:blipFill rotWithShape="1">
          <a:blip r:embed="rId3">
            <a:alphaModFix/>
          </a:blip>
          <a:srcRect l="30448" r="6512" b="74497"/>
          <a:stretch/>
        </p:blipFill>
        <p:spPr>
          <a:xfrm>
            <a:off x="305888" y="974341"/>
            <a:ext cx="2784475" cy="863650"/>
          </a:xfrm>
          <a:prstGeom prst="rect">
            <a:avLst/>
          </a:prstGeom>
          <a:noFill/>
          <a:ln>
            <a:noFill/>
          </a:ln>
        </p:spPr>
      </p:pic>
      <p:pic>
        <p:nvPicPr>
          <p:cNvPr id="662" name="Google Shape;662;p65"/>
          <p:cNvPicPr preferRelativeResize="0"/>
          <p:nvPr/>
        </p:nvPicPr>
        <p:blipFill rotWithShape="1">
          <a:blip r:embed="rId4">
            <a:alphaModFix/>
          </a:blip>
          <a:srcRect t="11112" b="16679"/>
          <a:stretch/>
        </p:blipFill>
        <p:spPr>
          <a:xfrm>
            <a:off x="2241830" y="247775"/>
            <a:ext cx="894869" cy="646150"/>
          </a:xfrm>
          <a:prstGeom prst="rect">
            <a:avLst/>
          </a:prstGeom>
          <a:noFill/>
          <a:ln>
            <a:noFill/>
          </a:ln>
        </p:spPr>
      </p:pic>
      <p:pic>
        <p:nvPicPr>
          <p:cNvPr id="663" name="Google Shape;663;p65"/>
          <p:cNvPicPr preferRelativeResize="0"/>
          <p:nvPr/>
        </p:nvPicPr>
        <p:blipFill>
          <a:blip r:embed="rId5">
            <a:alphaModFix/>
          </a:blip>
          <a:stretch>
            <a:fillRect/>
          </a:stretch>
        </p:blipFill>
        <p:spPr>
          <a:xfrm>
            <a:off x="5496400" y="171575"/>
            <a:ext cx="1041275" cy="1041275"/>
          </a:xfrm>
          <a:prstGeom prst="rect">
            <a:avLst/>
          </a:prstGeom>
          <a:noFill/>
          <a:ln>
            <a:noFill/>
          </a:ln>
        </p:spPr>
      </p:pic>
      <p:pic>
        <p:nvPicPr>
          <p:cNvPr id="664" name="Google Shape;664;p65"/>
          <p:cNvPicPr preferRelativeResize="0"/>
          <p:nvPr/>
        </p:nvPicPr>
        <p:blipFill>
          <a:blip r:embed="rId6">
            <a:alphaModFix/>
          </a:blip>
          <a:stretch>
            <a:fillRect/>
          </a:stretch>
        </p:blipFill>
        <p:spPr>
          <a:xfrm>
            <a:off x="313412" y="247775"/>
            <a:ext cx="1836475" cy="646150"/>
          </a:xfrm>
          <a:prstGeom prst="rect">
            <a:avLst/>
          </a:prstGeom>
          <a:noFill/>
          <a:ln>
            <a:noFill/>
          </a:ln>
        </p:spPr>
      </p:pic>
      <p:pic>
        <p:nvPicPr>
          <p:cNvPr id="665" name="Google Shape;665;p65"/>
          <p:cNvPicPr preferRelativeResize="0"/>
          <p:nvPr/>
        </p:nvPicPr>
        <p:blipFill rotWithShape="1">
          <a:blip r:embed="rId3">
            <a:alphaModFix/>
          </a:blip>
          <a:srcRect l="30448" t="25222" r="6512"/>
          <a:stretch/>
        </p:blipFill>
        <p:spPr>
          <a:xfrm>
            <a:off x="313400" y="1990400"/>
            <a:ext cx="2784475" cy="2532450"/>
          </a:xfrm>
          <a:prstGeom prst="rect">
            <a:avLst/>
          </a:prstGeom>
          <a:noFill/>
          <a:ln>
            <a:noFill/>
          </a:ln>
        </p:spPr>
      </p:pic>
      <p:sp>
        <p:nvSpPr>
          <p:cNvPr id="666" name="Google Shape;666;p65"/>
          <p:cNvSpPr txBox="1"/>
          <p:nvPr/>
        </p:nvSpPr>
        <p:spPr>
          <a:xfrm>
            <a:off x="3136700" y="3494100"/>
            <a:ext cx="2936100" cy="1071300"/>
          </a:xfrm>
          <a:prstGeom prst="rect">
            <a:avLst/>
          </a:prstGeom>
          <a:solidFill>
            <a:schemeClr val="lt2"/>
          </a:solidFill>
          <a:ln>
            <a:noFill/>
          </a:ln>
        </p:spPr>
        <p:txBody>
          <a:bodyPr spcFirstLastPara="1" wrap="square" lIns="91425" tIns="91425" rIns="91425" bIns="91425" anchor="t" anchorCtr="0">
            <a:spAutoFit/>
          </a:bodyPr>
          <a:lstStyle/>
          <a:p>
            <a:pPr marL="57150" lvl="0" indent="0" algn="l" rtl="0">
              <a:lnSpc>
                <a:spcPct val="80000"/>
              </a:lnSpc>
              <a:spcBef>
                <a:spcPts val="0"/>
              </a:spcBef>
              <a:spcAft>
                <a:spcPts val="0"/>
              </a:spcAft>
              <a:buNone/>
            </a:pPr>
            <a:r>
              <a:rPr lang="en" sz="1200">
                <a:latin typeface="Avenir"/>
                <a:ea typeface="Avenir"/>
                <a:cs typeface="Avenir"/>
                <a:sym typeface="Avenir"/>
              </a:rPr>
              <a:t>Restricts:</a:t>
            </a:r>
            <a:endParaRPr sz="1200">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Any financial compensation (e.g., published book)</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 paper on a commercial journal</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Public-private partnerships</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NGOs</a:t>
            </a:r>
            <a:endParaRPr sz="1200">
              <a:solidFill>
                <a:schemeClr val="dk1"/>
              </a:solidFill>
              <a:latin typeface="Avenir"/>
              <a:ea typeface="Avenir"/>
              <a:cs typeface="Avenir"/>
              <a:sym typeface="Avenir"/>
            </a:endParaRPr>
          </a:p>
        </p:txBody>
      </p:sp>
      <p:sp>
        <p:nvSpPr>
          <p:cNvPr id="667" name="Google Shape;667;p65"/>
          <p:cNvSpPr txBox="1"/>
          <p:nvPr/>
        </p:nvSpPr>
        <p:spPr>
          <a:xfrm>
            <a:off x="3136700" y="199040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Prevents researchers from sharing all their hard work and contributions to a pre-existing dataset</a:t>
            </a:r>
            <a:endParaRPr sz="1200">
              <a:latin typeface="Avenir"/>
              <a:ea typeface="Avenir"/>
              <a:cs typeface="Avenir"/>
              <a:sym typeface="Avenir"/>
            </a:endParaRPr>
          </a:p>
        </p:txBody>
      </p:sp>
      <p:sp>
        <p:nvSpPr>
          <p:cNvPr id="668" name="Google Shape;668;p65"/>
          <p:cNvSpPr txBox="1"/>
          <p:nvPr/>
        </p:nvSpPr>
        <p:spPr>
          <a:xfrm>
            <a:off x="3136700" y="275055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Can be conflicting if reusers aggregate data from multiple sources. </a:t>
            </a:r>
            <a:endParaRPr sz="1200">
              <a:latin typeface="Avenir"/>
              <a:ea typeface="Avenir"/>
              <a:cs typeface="Avenir"/>
              <a:sym typeface="Avenir"/>
            </a:endParaRPr>
          </a:p>
        </p:txBody>
      </p:sp>
      <p:sp>
        <p:nvSpPr>
          <p:cNvPr id="669" name="Google Shape;669;p65"/>
          <p:cNvSpPr txBox="1"/>
          <p:nvPr/>
        </p:nvSpPr>
        <p:spPr>
          <a:xfrm>
            <a:off x="374000" y="4754075"/>
            <a:ext cx="660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a:t>
            </a:r>
            <a:r>
              <a:rPr lang="en" sz="1100" u="sng">
                <a:solidFill>
                  <a:schemeClr val="hlink"/>
                </a:solidFill>
                <a:latin typeface="Avenir"/>
                <a:ea typeface="Avenir"/>
                <a:cs typeface="Avenir"/>
                <a:sym typeface="Avenir"/>
                <a:hlinkClick r:id="rId7"/>
              </a:rPr>
              <a:t>https://osc.universityofcalifornia.edu/2016/09/cc-by-and-data-not-always-a-good-fit/</a:t>
            </a:r>
            <a:endParaRPr sz="1100">
              <a:latin typeface="Avenir"/>
              <a:ea typeface="Avenir"/>
              <a:cs typeface="Avenir"/>
              <a:sym typeface="Avenir"/>
            </a:endParaRPr>
          </a:p>
        </p:txBody>
      </p:sp>
      <p:sp>
        <p:nvSpPr>
          <p:cNvPr id="670" name="Google Shape;670;p65"/>
          <p:cNvSpPr txBox="1"/>
          <p:nvPr/>
        </p:nvSpPr>
        <p:spPr>
          <a:xfrm>
            <a:off x="6290500" y="592100"/>
            <a:ext cx="2714700" cy="1108200"/>
          </a:xfrm>
          <a:prstGeom prst="rect">
            <a:avLst/>
          </a:prstGeom>
          <a:noFill/>
          <a:ln w="19050" cap="flat" cmpd="sng">
            <a:solidFill>
              <a:srgbClr val="FA206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Your license options are conditioned by the terms of use of your chosen data repository/archive! </a:t>
            </a:r>
            <a:endParaRPr sz="1500" b="1">
              <a:solidFill>
                <a:schemeClr val="dk1"/>
              </a:solidFill>
              <a:latin typeface="Avenir"/>
              <a:ea typeface="Avenir"/>
              <a:cs typeface="Avenir"/>
              <a:sym typeface="Avenir"/>
            </a:endParaRPr>
          </a:p>
        </p:txBody>
      </p:sp>
      <p:sp>
        <p:nvSpPr>
          <p:cNvPr id="671" name="Google Shape;671;p65"/>
          <p:cNvSpPr txBox="1"/>
          <p:nvPr/>
        </p:nvSpPr>
        <p:spPr>
          <a:xfrm>
            <a:off x="3136700" y="1288150"/>
            <a:ext cx="2936100" cy="4803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Citation/attribution stacking may be problematic in the reuse chain*</a:t>
            </a:r>
            <a:endParaRPr sz="12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7" name="Google Shape;677;p66"/>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8" name="Google Shape;678;p6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679" name="Google Shape;679;p6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680" name="Google Shape;680;p66"/>
          <p:cNvSpPr txBox="1"/>
          <p:nvPr/>
        </p:nvSpPr>
        <p:spPr>
          <a:xfrm>
            <a:off x="358200" y="873300"/>
            <a:ext cx="8427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a:solidFill>
                <a:schemeClr val="dk1"/>
              </a:solidFill>
              <a:latin typeface="Avenir"/>
              <a:ea typeface="Avenir"/>
              <a:cs typeface="Avenir"/>
              <a:sym typeface="Avenir"/>
            </a:endParaRPr>
          </a:p>
        </p:txBody>
      </p:sp>
      <p:sp>
        <p:nvSpPr>
          <p:cNvPr id="681" name="Google Shape;681;p66"/>
          <p:cNvSpPr txBox="1"/>
          <p:nvPr/>
        </p:nvSpPr>
        <p:spPr>
          <a:xfrm>
            <a:off x="374900" y="204200"/>
            <a:ext cx="786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Century Gothic"/>
                <a:ea typeface="Century Gothic"/>
                <a:cs typeface="Century Gothic"/>
                <a:sym typeface="Century Gothic"/>
              </a:rPr>
              <a:t>Exemplifying the stacking effect with CC-BY</a:t>
            </a:r>
            <a:endParaRPr sz="2200" b="1">
              <a:solidFill>
                <a:schemeClr val="dk2"/>
              </a:solidFill>
              <a:latin typeface="Century Gothic"/>
              <a:ea typeface="Century Gothic"/>
              <a:cs typeface="Century Gothic"/>
              <a:sym typeface="Century Gothic"/>
            </a:endParaRPr>
          </a:p>
        </p:txBody>
      </p:sp>
      <p:pic>
        <p:nvPicPr>
          <p:cNvPr id="682" name="Google Shape;682;p66"/>
          <p:cNvPicPr preferRelativeResize="0"/>
          <p:nvPr/>
        </p:nvPicPr>
        <p:blipFill>
          <a:blip r:embed="rId3">
            <a:alphaModFix/>
          </a:blip>
          <a:stretch>
            <a:fillRect/>
          </a:stretch>
        </p:blipFill>
        <p:spPr>
          <a:xfrm>
            <a:off x="374900" y="797102"/>
            <a:ext cx="4236674" cy="3676101"/>
          </a:xfrm>
          <a:prstGeom prst="rect">
            <a:avLst/>
          </a:prstGeom>
          <a:noFill/>
          <a:ln>
            <a:noFill/>
          </a:ln>
        </p:spPr>
      </p:pic>
      <p:sp>
        <p:nvSpPr>
          <p:cNvPr id="683" name="Google Shape;683;p66"/>
          <p:cNvSpPr txBox="1"/>
          <p:nvPr/>
        </p:nvSpPr>
        <p:spPr>
          <a:xfrm>
            <a:off x="4507875" y="861025"/>
            <a:ext cx="17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66"/>
          <p:cNvSpPr/>
          <p:nvPr/>
        </p:nvSpPr>
        <p:spPr>
          <a:xfrm>
            <a:off x="3962200" y="1228200"/>
            <a:ext cx="609900" cy="3414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334700" y="3037575"/>
            <a:ext cx="1313400" cy="2433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txBox="1"/>
          <p:nvPr/>
        </p:nvSpPr>
        <p:spPr>
          <a:xfrm>
            <a:off x="5174825" y="1525663"/>
            <a:ext cx="31224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share this dataset anywhere else?</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remix and reuse this dataset?</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What if some of the reusers share the original dataset in other CC-BY repos?</a:t>
            </a:r>
            <a:endParaRPr sz="1100">
              <a:latin typeface="Avenir"/>
              <a:ea typeface="Avenir"/>
              <a:cs typeface="Avenir"/>
              <a:sym typeface="Avenir"/>
            </a:endParaRPr>
          </a:p>
        </p:txBody>
      </p:sp>
      <p:sp>
        <p:nvSpPr>
          <p:cNvPr id="687" name="Google Shape;687;p66"/>
          <p:cNvSpPr txBox="1"/>
          <p:nvPr/>
        </p:nvSpPr>
        <p:spPr>
          <a:xfrm>
            <a:off x="4764000" y="3523250"/>
            <a:ext cx="4135500" cy="6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50">
                <a:solidFill>
                  <a:srgbClr val="232629"/>
                </a:solidFill>
              </a:rPr>
              <a:t>Re-users may have to cite too many contributors to a dataset, and many source datasets can make attribution difficult. Granularity and the level of work to not require the citation to the original dataset may also be an issue. </a:t>
            </a:r>
            <a:endParaRPr sz="850">
              <a:solidFill>
                <a:srgbClr val="232629"/>
              </a:solidFill>
            </a:endParaRPr>
          </a:p>
        </p:txBody>
      </p:sp>
      <p:sp>
        <p:nvSpPr>
          <p:cNvPr id="688" name="Google Shape;688;p66"/>
          <p:cNvSpPr txBox="1"/>
          <p:nvPr/>
        </p:nvSpPr>
        <p:spPr>
          <a:xfrm>
            <a:off x="311700" y="4542900"/>
            <a:ext cx="5954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https://blog.datadryad.org/2023/05/30/good-data-practices-removing-barriers-to-data-reuse-with-cc0-licensing/</a:t>
            </a:r>
            <a:endParaRPr sz="110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67"/>
          <p:cNvPicPr preferRelativeResize="0"/>
          <p:nvPr/>
        </p:nvPicPr>
        <p:blipFill>
          <a:blip r:embed="rId3">
            <a:alphaModFix/>
          </a:blip>
          <a:stretch>
            <a:fillRect/>
          </a:stretch>
        </p:blipFill>
        <p:spPr>
          <a:xfrm>
            <a:off x="326200" y="472475"/>
            <a:ext cx="7450324" cy="3768400"/>
          </a:xfrm>
          <a:prstGeom prst="rect">
            <a:avLst/>
          </a:prstGeom>
          <a:noFill/>
          <a:ln>
            <a:noFill/>
          </a:ln>
        </p:spPr>
      </p:pic>
      <p:sp>
        <p:nvSpPr>
          <p:cNvPr id="694" name="Google Shape;694;p67"/>
          <p:cNvSpPr txBox="1"/>
          <p:nvPr/>
        </p:nvSpPr>
        <p:spPr>
          <a:xfrm>
            <a:off x="4725475" y="3730250"/>
            <a:ext cx="3956100" cy="1075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venir"/>
                <a:ea typeface="Avenir"/>
                <a:cs typeface="Avenir"/>
                <a:sym typeface="Avenir"/>
              </a:rPr>
              <a:t>Creative Commons offers licenses and tools to the public free of charge and does not require that creators or other rights holders register with CC in order to apply a CC license to a work.</a:t>
            </a:r>
            <a:endParaRPr sz="1300">
              <a:solidFill>
                <a:schemeClr val="dk1"/>
              </a:solidFill>
              <a:latin typeface="Avenir"/>
              <a:ea typeface="Avenir"/>
              <a:cs typeface="Avenir"/>
              <a:sym typeface="Avenir"/>
            </a:endParaRPr>
          </a:p>
        </p:txBody>
      </p:sp>
      <p:sp>
        <p:nvSpPr>
          <p:cNvPr id="695" name="Google Shape;695;p67"/>
          <p:cNvSpPr txBox="1"/>
          <p:nvPr/>
        </p:nvSpPr>
        <p:spPr>
          <a:xfrm>
            <a:off x="311700" y="30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000" b="1">
                <a:solidFill>
                  <a:srgbClr val="004B83"/>
                </a:solidFill>
                <a:highlight>
                  <a:srgbClr val="FFFFFF"/>
                </a:highlight>
                <a:latin typeface="Century Gothic"/>
                <a:ea typeface="Century Gothic"/>
                <a:cs typeface="Century Gothic"/>
                <a:sym typeface="Century Gothic"/>
              </a:rPr>
              <a:t>A Source of Confusion (Copyright?) </a:t>
            </a:r>
            <a:endParaRPr sz="3400" b="1">
              <a:solidFill>
                <a:srgbClr val="004B83"/>
              </a:solidFill>
              <a:latin typeface="Century Gothic"/>
              <a:ea typeface="Century Gothic"/>
              <a:cs typeface="Century Gothic"/>
              <a:sym typeface="Century Gothic"/>
            </a:endParaRPr>
          </a:p>
        </p:txBody>
      </p:sp>
      <p:sp>
        <p:nvSpPr>
          <p:cNvPr id="696" name="Google Shape;696;p67"/>
          <p:cNvSpPr/>
          <p:nvPr/>
        </p:nvSpPr>
        <p:spPr>
          <a:xfrm>
            <a:off x="326200" y="2182325"/>
            <a:ext cx="879552"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714425" y="2755373"/>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388325" y="2755400"/>
            <a:ext cx="3628206"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524525" y="3032050"/>
            <a:ext cx="124340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4580600" y="3032050"/>
            <a:ext cx="311666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6176600" y="3304948"/>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txBox="1"/>
          <p:nvPr/>
        </p:nvSpPr>
        <p:spPr>
          <a:xfrm>
            <a:off x="326500" y="4581425"/>
            <a:ext cx="409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venir"/>
                <a:ea typeface="Avenir"/>
                <a:cs typeface="Avenir"/>
                <a:sym typeface="Avenir"/>
              </a:rPr>
              <a:t>See: https://creativecommons.org/about/cclicenses/</a:t>
            </a:r>
            <a:endParaRPr sz="1200">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What about software/code? </a:t>
            </a:r>
            <a:endParaRPr sz="3900" b="1">
              <a:solidFill>
                <a:srgbClr val="004B83"/>
              </a:solidFill>
              <a:latin typeface="Century Gothic"/>
              <a:ea typeface="Century Gothic"/>
              <a:cs typeface="Century Gothic"/>
              <a:sym typeface="Century Gothic"/>
            </a:endParaRPr>
          </a:p>
        </p:txBody>
      </p:sp>
      <p:sp>
        <p:nvSpPr>
          <p:cNvPr id="708" name="Google Shape;708;p68"/>
          <p:cNvSpPr txBox="1"/>
          <p:nvPr/>
        </p:nvSpPr>
        <p:spPr>
          <a:xfrm>
            <a:off x="559475" y="966350"/>
            <a:ext cx="4739700" cy="3694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Avenir"/>
              <a:buChar char="●"/>
            </a:pPr>
            <a:r>
              <a:rPr lang="en" sz="2000">
                <a:latin typeface="Avenir"/>
                <a:ea typeface="Avenir"/>
                <a:cs typeface="Avenir"/>
                <a:sym typeface="Avenir"/>
              </a:rPr>
              <a:t>Not CC!</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solidFill>
                  <a:schemeClr val="dk1"/>
                </a:solidFill>
                <a:latin typeface="Avenir"/>
                <a:ea typeface="Avenir"/>
                <a:cs typeface="Avenir"/>
                <a:sym typeface="Avenir"/>
              </a:rPr>
              <a:t>Consider any constraints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Who owns the rights?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third-party restrictions?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stakeholder mandate?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Consider your intentions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Allow others to modify and redistribute?</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Encourage commercialization?</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Require others to release source code of changes they make?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Explore license options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Assess potential license</a:t>
            </a:r>
            <a:endParaRPr sz="2000">
              <a:latin typeface="Avenir"/>
              <a:ea typeface="Avenir"/>
              <a:cs typeface="Avenir"/>
              <a:sym typeface="Avenir"/>
            </a:endParaRPr>
          </a:p>
        </p:txBody>
      </p:sp>
      <p:sp>
        <p:nvSpPr>
          <p:cNvPr id="709" name="Google Shape;709;p68"/>
          <p:cNvSpPr txBox="1"/>
          <p:nvPr/>
        </p:nvSpPr>
        <p:spPr>
          <a:xfrm>
            <a:off x="685800" y="4660550"/>
            <a:ext cx="603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latin typeface="Avenir"/>
                <a:ea typeface="Avenir"/>
                <a:cs typeface="Avenir"/>
                <a:sym typeface="Avenir"/>
              </a:rPr>
              <a:t>Michael Jackson. (2018). Software Deposit: How to choose a software licence (1.0). Zenodo. </a:t>
            </a:r>
            <a:r>
              <a:rPr lang="en" sz="1000" u="sng">
                <a:solidFill>
                  <a:schemeClr val="hlink"/>
                </a:solidFill>
                <a:latin typeface="Avenir"/>
                <a:ea typeface="Avenir"/>
                <a:cs typeface="Avenir"/>
                <a:sym typeface="Avenir"/>
                <a:hlinkClick r:id="rId3"/>
              </a:rPr>
              <a:t>https://doi.org/10.5281/zenodo.1327316</a:t>
            </a:r>
            <a:endParaRPr sz="1000">
              <a:latin typeface="Avenir"/>
              <a:ea typeface="Avenir"/>
              <a:cs typeface="Avenir"/>
              <a:sym typeface="Avenir"/>
            </a:endParaRPr>
          </a:p>
        </p:txBody>
      </p:sp>
      <p:pic>
        <p:nvPicPr>
          <p:cNvPr id="710" name="Google Shape;710;p68"/>
          <p:cNvPicPr preferRelativeResize="0"/>
          <p:nvPr/>
        </p:nvPicPr>
        <p:blipFill>
          <a:blip r:embed="rId4">
            <a:alphaModFix/>
          </a:blip>
          <a:stretch>
            <a:fillRect/>
          </a:stretch>
        </p:blipFill>
        <p:spPr>
          <a:xfrm>
            <a:off x="5715875" y="2800975"/>
            <a:ext cx="3204226" cy="175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69"/>
          <p:cNvPicPr preferRelativeResize="0"/>
          <p:nvPr/>
        </p:nvPicPr>
        <p:blipFill>
          <a:blip r:embed="rId3">
            <a:alphaModFix/>
          </a:blip>
          <a:stretch>
            <a:fillRect/>
          </a:stretch>
        </p:blipFill>
        <p:spPr>
          <a:xfrm>
            <a:off x="0" y="0"/>
            <a:ext cx="1131150" cy="1838125"/>
          </a:xfrm>
          <a:prstGeom prst="rect">
            <a:avLst/>
          </a:prstGeom>
          <a:noFill/>
          <a:ln>
            <a:noFill/>
          </a:ln>
        </p:spPr>
      </p:pic>
      <p:sp>
        <p:nvSpPr>
          <p:cNvPr id="716" name="Google Shape;716;p69"/>
          <p:cNvSpPr txBox="1"/>
          <p:nvPr/>
        </p:nvSpPr>
        <p:spPr>
          <a:xfrm>
            <a:off x="1522825" y="231125"/>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 name="Google Shape;717;p69"/>
          <p:cNvPicPr preferRelativeResize="0"/>
          <p:nvPr/>
        </p:nvPicPr>
        <p:blipFill>
          <a:blip r:embed="rId4">
            <a:alphaModFix/>
          </a:blip>
          <a:stretch>
            <a:fillRect/>
          </a:stretch>
        </p:blipFill>
        <p:spPr>
          <a:xfrm>
            <a:off x="5636350" y="2906925"/>
            <a:ext cx="1825650" cy="1597450"/>
          </a:xfrm>
          <a:prstGeom prst="rect">
            <a:avLst/>
          </a:prstGeom>
          <a:noFill/>
          <a:ln>
            <a:noFill/>
          </a:ln>
        </p:spPr>
      </p:pic>
      <p:sp>
        <p:nvSpPr>
          <p:cNvPr id="718" name="Google Shape;718;p69"/>
          <p:cNvSpPr txBox="1"/>
          <p:nvPr/>
        </p:nvSpPr>
        <p:spPr>
          <a:xfrm>
            <a:off x="1664100" y="4066704"/>
            <a:ext cx="2413800" cy="9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data files + documentation</a:t>
            </a:r>
            <a:endParaRPr/>
          </a:p>
          <a:p>
            <a:pPr marL="0" lvl="0" indent="0" algn="ctr" rtl="0">
              <a:spcBef>
                <a:spcPts val="0"/>
              </a:spcBef>
              <a:spcAft>
                <a:spcPts val="0"/>
              </a:spcAft>
              <a:buNone/>
            </a:pPr>
            <a:r>
              <a:rPr lang="en" sz="850">
                <a:solidFill>
                  <a:srgbClr val="555555"/>
                </a:solidFill>
                <a:highlight>
                  <a:srgbClr val="FFFFFF"/>
                </a:highlight>
              </a:rPr>
              <a:t>Richard B Lanctot, Stephen Brown, &amp; Brett K Sandercock. (2016). </a:t>
            </a:r>
            <a:r>
              <a:rPr lang="en" sz="850" i="1">
                <a:solidFill>
                  <a:srgbClr val="555555"/>
                </a:solidFill>
                <a:highlight>
                  <a:srgbClr val="FFFFFF"/>
                </a:highlight>
              </a:rPr>
              <a:t>Arctic Shorebird Demographics Network</a:t>
            </a:r>
            <a:r>
              <a:rPr lang="en" sz="850">
                <a:solidFill>
                  <a:srgbClr val="555555"/>
                </a:solidFill>
                <a:highlight>
                  <a:srgbClr val="FFFFFF"/>
                </a:highlight>
              </a:rPr>
              <a:t>. Arctic Data Center. </a:t>
            </a:r>
            <a:r>
              <a:rPr lang="en" sz="800">
                <a:solidFill>
                  <a:srgbClr val="323D90"/>
                </a:solidFill>
                <a:highlight>
                  <a:srgbClr val="FFFFFF"/>
                </a:highlight>
                <a:uFill>
                  <a:noFill/>
                </a:uFill>
                <a:hlinkClick r:id="rId5">
                  <a:extLst>
                    <a:ext uri="{A12FA001-AC4F-418D-AE19-62706E023703}">
                      <ahyp:hlinkClr xmlns:ahyp="http://schemas.microsoft.com/office/drawing/2018/hyperlinkcolor" val="tx"/>
                    </a:ext>
                  </a:extLst>
                </a:hlinkClick>
              </a:rPr>
              <a:t>doi:10.18739/A2222R68W</a:t>
            </a:r>
            <a:r>
              <a:rPr lang="en" sz="800">
                <a:solidFill>
                  <a:srgbClr val="888888"/>
                </a:solidFill>
                <a:highlight>
                  <a:srgbClr val="FFFFFF"/>
                </a:highlight>
              </a:rPr>
              <a:t>.</a:t>
            </a:r>
            <a:endParaRPr sz="1200"/>
          </a:p>
        </p:txBody>
      </p:sp>
      <p:sp>
        <p:nvSpPr>
          <p:cNvPr id="719" name="Google Shape;719;p69"/>
          <p:cNvSpPr txBox="1"/>
          <p:nvPr/>
        </p:nvSpPr>
        <p:spPr>
          <a:xfrm>
            <a:off x="1454125" y="231125"/>
            <a:ext cx="758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2"/>
                </a:solidFill>
              </a:rPr>
              <a:t>Case 1: The Shorebird Database</a:t>
            </a:r>
            <a:endParaRPr sz="2400" b="1">
              <a:solidFill>
                <a:schemeClr val="dk2"/>
              </a:solidFill>
            </a:endParaRPr>
          </a:p>
        </p:txBody>
      </p:sp>
      <p:pic>
        <p:nvPicPr>
          <p:cNvPr id="720" name="Google Shape;720;p69"/>
          <p:cNvPicPr preferRelativeResize="0"/>
          <p:nvPr/>
        </p:nvPicPr>
        <p:blipFill>
          <a:blip r:embed="rId6">
            <a:alphaModFix/>
          </a:blip>
          <a:stretch>
            <a:fillRect/>
          </a:stretch>
        </p:blipFill>
        <p:spPr>
          <a:xfrm>
            <a:off x="2340714" y="3047600"/>
            <a:ext cx="975993" cy="1019104"/>
          </a:xfrm>
          <a:prstGeom prst="rect">
            <a:avLst/>
          </a:prstGeom>
          <a:noFill/>
          <a:ln>
            <a:noFill/>
          </a:ln>
        </p:spPr>
      </p:pic>
      <p:sp>
        <p:nvSpPr>
          <p:cNvPr id="721" name="Google Shape;721;p69"/>
          <p:cNvSpPr txBox="1"/>
          <p:nvPr/>
        </p:nvSpPr>
        <p:spPr>
          <a:xfrm>
            <a:off x="1587900" y="753725"/>
            <a:ext cx="72513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Greg discovered a publicly available dataset that served as a valuable resource for the SQL portion of his course. While he only needed a portion of the files included in the data package, he encountered the need for several data transformations and rounds of cleaning to ensure its usability. After successfully refining the data into a clean and organized format, Greg proceeded to establish primary and foreign keys, develop a schema, and create the database.</a:t>
            </a:r>
            <a:endParaRPr sz="1100">
              <a:latin typeface="Avenir"/>
              <a:ea typeface="Avenir"/>
              <a:cs typeface="Avenir"/>
              <a:sym typeface="Avenir"/>
            </a:endParaRPr>
          </a:p>
          <a:p>
            <a:pPr marL="0" lvl="0" indent="0" algn="l" rtl="0">
              <a:spcBef>
                <a:spcPts val="0"/>
              </a:spcBef>
              <a:spcAft>
                <a:spcPts val="0"/>
              </a:spcAft>
              <a:buNone/>
            </a:pPr>
            <a:endParaRPr sz="1100">
              <a:latin typeface="Avenir"/>
              <a:ea typeface="Avenir"/>
              <a:cs typeface="Avenir"/>
              <a:sym typeface="Avenir"/>
            </a:endParaRPr>
          </a:p>
          <a:p>
            <a:pPr marL="0" lvl="0" indent="0" algn="l" rtl="0">
              <a:spcBef>
                <a:spcPts val="0"/>
              </a:spcBef>
              <a:spcAft>
                <a:spcPts val="0"/>
              </a:spcAft>
              <a:buNone/>
            </a:pPr>
            <a:r>
              <a:rPr lang="en" sz="1100">
                <a:latin typeface="Avenir"/>
                <a:ea typeface="Avenir"/>
                <a:cs typeface="Avenir"/>
                <a:sym typeface="Avenir"/>
              </a:rPr>
              <a:t>Now, Greg is contemplating the possibility of licensing the database. Such a move would provide researchers with a more efficient and potent means of interacting with the data, enabling them to execute queries and extract meaningful insights more easily. However, Greg wonders about the legality and potential avenues for licensing the database. In addition, Greg also places great importance on ensuring his decision is ethical. </a:t>
            </a:r>
            <a:r>
              <a:rPr lang="en" sz="1100">
                <a:solidFill>
                  <a:schemeClr val="dk1"/>
                </a:solidFill>
                <a:latin typeface="Avenir"/>
                <a:ea typeface="Avenir"/>
                <a:cs typeface="Avenir"/>
                <a:sym typeface="Avenir"/>
              </a:rPr>
              <a:t>What options are available to him? What would be your recommendations?</a:t>
            </a:r>
            <a:endParaRPr sz="1100">
              <a:latin typeface="Avenir"/>
              <a:ea typeface="Avenir"/>
              <a:cs typeface="Avenir"/>
              <a:sym typeface="Avenir"/>
            </a:endParaRPr>
          </a:p>
        </p:txBody>
      </p:sp>
      <p:sp>
        <p:nvSpPr>
          <p:cNvPr id="722" name="Google Shape;722;p69"/>
          <p:cNvSpPr txBox="1"/>
          <p:nvPr/>
        </p:nvSpPr>
        <p:spPr>
          <a:xfrm>
            <a:off x="5749475" y="4517150"/>
            <a:ext cx="2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3" name="Google Shape;723;p69"/>
          <p:cNvPicPr preferRelativeResize="0"/>
          <p:nvPr/>
        </p:nvPicPr>
        <p:blipFill>
          <a:blip r:embed="rId7">
            <a:alphaModFix/>
          </a:blip>
          <a:stretch>
            <a:fillRect/>
          </a:stretch>
        </p:blipFill>
        <p:spPr>
          <a:xfrm>
            <a:off x="4669774" y="3131124"/>
            <a:ext cx="924202" cy="924202"/>
          </a:xfrm>
          <a:prstGeom prst="rect">
            <a:avLst/>
          </a:prstGeom>
          <a:noFill/>
          <a:ln>
            <a:noFill/>
          </a:ln>
        </p:spPr>
      </p:pic>
      <p:pic>
        <p:nvPicPr>
          <p:cNvPr id="724" name="Google Shape;724;p69"/>
          <p:cNvPicPr preferRelativeResize="0"/>
          <p:nvPr/>
        </p:nvPicPr>
        <p:blipFill>
          <a:blip r:embed="rId8">
            <a:alphaModFix/>
          </a:blip>
          <a:stretch>
            <a:fillRect/>
          </a:stretch>
        </p:blipFill>
        <p:spPr>
          <a:xfrm>
            <a:off x="7597000" y="3176950"/>
            <a:ext cx="1168925" cy="1168925"/>
          </a:xfrm>
          <a:prstGeom prst="rect">
            <a:avLst/>
          </a:prstGeom>
          <a:noFill/>
          <a:ln>
            <a:noFill/>
          </a:ln>
        </p:spPr>
      </p:pic>
      <p:sp>
        <p:nvSpPr>
          <p:cNvPr id="725" name="Google Shape;725;p69"/>
          <p:cNvSpPr txBox="1"/>
          <p:nvPr/>
        </p:nvSpPr>
        <p:spPr>
          <a:xfrm>
            <a:off x="4312175" y="4517150"/>
            <a:ext cx="437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Greg’s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a:t>Case 2: This big data of mine, I’m gonna let it Shiny!</a:t>
            </a:r>
            <a:endParaRPr sz="2300"/>
          </a:p>
        </p:txBody>
      </p:sp>
      <p:pic>
        <p:nvPicPr>
          <p:cNvPr id="731" name="Google Shape;731;p70"/>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p:cNvSpPr txBox="1"/>
          <p:nvPr/>
        </p:nvSpPr>
        <p:spPr>
          <a:xfrm>
            <a:off x="1321125" y="717125"/>
            <a:ext cx="7270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nir"/>
                <a:ea typeface="Avenir"/>
                <a:cs typeface="Avenir"/>
                <a:sym typeface="Avenir"/>
              </a:rPr>
              <a:t>An environmental researcher has developed a remarkable Shiny app that effectively visualizes the biodiversity in National Parks. The app utilizes the </a:t>
            </a:r>
            <a:r>
              <a:rPr lang="en" u="sng">
                <a:solidFill>
                  <a:schemeClr val="hlink"/>
                </a:solidFill>
                <a:latin typeface="Avenir"/>
                <a:ea typeface="Avenir"/>
                <a:cs typeface="Avenir"/>
                <a:sym typeface="Avenir"/>
                <a:hlinkClick r:id="rId4"/>
              </a:rPr>
              <a:t>Biodiversity in National Parks dataset</a:t>
            </a:r>
            <a:r>
              <a:rPr lang="en">
                <a:solidFill>
                  <a:schemeClr val="dk1"/>
                </a:solidFill>
                <a:latin typeface="Avenir"/>
                <a:ea typeface="Avenir"/>
                <a:cs typeface="Avenir"/>
                <a:sym typeface="Avenir"/>
              </a:rPr>
              <a:t>, which is publicly available on Kaggle under the CC0 license. Let's determine which license governs the code and whether it is suitable for reuse. Additionally, we'll examine if any potential issues exist with the researcher's choice of license.</a:t>
            </a:r>
            <a:endParaRPr>
              <a:solidFill>
                <a:schemeClr val="dk1"/>
              </a:solidFill>
              <a:latin typeface="Avenir"/>
              <a:ea typeface="Avenir"/>
              <a:cs typeface="Avenir"/>
              <a:sym typeface="Avenir"/>
            </a:endParaRPr>
          </a:p>
          <a:p>
            <a:pPr marL="0" lvl="0" indent="0" algn="l" rtl="0">
              <a:spcBef>
                <a:spcPts val="0"/>
              </a:spcBef>
              <a:spcAft>
                <a:spcPts val="0"/>
              </a:spcAft>
              <a:buNone/>
            </a:pPr>
            <a:endParaRPr>
              <a:solidFill>
                <a:schemeClr val="dk1"/>
              </a:solidFill>
              <a:latin typeface="Avenir"/>
              <a:ea typeface="Avenir"/>
              <a:cs typeface="Avenir"/>
              <a:sym typeface="Avenir"/>
            </a:endParaRPr>
          </a:p>
        </p:txBody>
      </p:sp>
      <p:pic>
        <p:nvPicPr>
          <p:cNvPr id="733" name="Google Shape;733;p70"/>
          <p:cNvPicPr preferRelativeResize="0"/>
          <p:nvPr/>
        </p:nvPicPr>
        <p:blipFill rotWithShape="1">
          <a:blip r:embed="rId5">
            <a:alphaModFix/>
          </a:blip>
          <a:srcRect l="22125" t="16075" r="10128" b="3790"/>
          <a:stretch/>
        </p:blipFill>
        <p:spPr>
          <a:xfrm>
            <a:off x="2114213" y="3120513"/>
            <a:ext cx="2328773" cy="1920426"/>
          </a:xfrm>
          <a:prstGeom prst="rect">
            <a:avLst/>
          </a:prstGeom>
          <a:noFill/>
          <a:ln>
            <a:noFill/>
          </a:ln>
        </p:spPr>
      </p:pic>
      <p:pic>
        <p:nvPicPr>
          <p:cNvPr id="734" name="Google Shape;734;p70"/>
          <p:cNvPicPr preferRelativeResize="0"/>
          <p:nvPr/>
        </p:nvPicPr>
        <p:blipFill rotWithShape="1">
          <a:blip r:embed="rId6">
            <a:alphaModFix/>
          </a:blip>
          <a:srcRect t="10370" r="25700"/>
          <a:stretch/>
        </p:blipFill>
        <p:spPr>
          <a:xfrm>
            <a:off x="5423975" y="2919725"/>
            <a:ext cx="2051448" cy="1182724"/>
          </a:xfrm>
          <a:prstGeom prst="rect">
            <a:avLst/>
          </a:prstGeom>
          <a:noFill/>
          <a:ln>
            <a:noFill/>
          </a:ln>
        </p:spPr>
      </p:pic>
      <p:pic>
        <p:nvPicPr>
          <p:cNvPr id="735" name="Google Shape;735;p70"/>
          <p:cNvPicPr preferRelativeResize="0"/>
          <p:nvPr/>
        </p:nvPicPr>
        <p:blipFill>
          <a:blip r:embed="rId7">
            <a:alphaModFix/>
          </a:blip>
          <a:stretch>
            <a:fillRect/>
          </a:stretch>
        </p:blipFill>
        <p:spPr>
          <a:xfrm>
            <a:off x="4623612" y="3718575"/>
            <a:ext cx="625525" cy="724300"/>
          </a:xfrm>
          <a:prstGeom prst="rect">
            <a:avLst/>
          </a:prstGeom>
          <a:noFill/>
          <a:ln>
            <a:noFill/>
          </a:ln>
        </p:spPr>
      </p:pic>
      <p:sp>
        <p:nvSpPr>
          <p:cNvPr id="736" name="Google Shape;736;p70"/>
          <p:cNvSpPr txBox="1"/>
          <p:nvPr/>
        </p:nvSpPr>
        <p:spPr>
          <a:xfrm>
            <a:off x="1402775" y="2295450"/>
            <a:ext cx="3297000" cy="4002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Avenir"/>
                <a:ea typeface="Avenir"/>
                <a:cs typeface="Avenir"/>
                <a:sym typeface="Avenir"/>
                <a:hlinkClick r:id="rId8"/>
              </a:rPr>
              <a:t>https://github.com/abenedetti/bioNPS</a:t>
            </a:r>
            <a:endParaRPr>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Recapping </a:t>
            </a:r>
            <a:endParaRPr sz="3900" b="1">
              <a:solidFill>
                <a:srgbClr val="004B83"/>
              </a:solidFill>
              <a:latin typeface="Century Gothic"/>
              <a:ea typeface="Century Gothic"/>
              <a:cs typeface="Century Gothic"/>
              <a:sym typeface="Century Gothic"/>
            </a:endParaRPr>
          </a:p>
        </p:txBody>
      </p:sp>
      <p:sp>
        <p:nvSpPr>
          <p:cNvPr id="742" name="Google Shape;742;p71"/>
          <p:cNvSpPr txBox="1"/>
          <p:nvPr/>
        </p:nvSpPr>
        <p:spPr>
          <a:xfrm>
            <a:off x="559475" y="1192683"/>
            <a:ext cx="8131852" cy="3549659"/>
          </a:xfrm>
          <a:prstGeom prst="rect">
            <a:avLst/>
          </a:prstGeom>
          <a:noFill/>
          <a:ln>
            <a:noFill/>
          </a:ln>
        </p:spPr>
        <p:txBody>
          <a:bodyPr spcFirstLastPara="1" wrap="square" lIns="91425" tIns="91425" rIns="91425" bIns="91425" anchor="t" anchorCtr="0">
            <a:spAutoFit/>
          </a:bodyPr>
          <a:lstStyle/>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is copyrightable only as compilations under certain conditions.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databases, and software are considered separate entities.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Not all data can be public domain, but if federally funded and no exemption applied, you can request it.</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produced can be commercialized under data license agreements. Read them carefully!</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Databases and code can be subject to copyright, but in academia, open licenses are more commonly considered.</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does not imply copyright filling but is an expansion of the "all rights reserved" idea.</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licenses should not be used for software/code.</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Many repositories operate under CC0 for data, but attribution is still endorsed.</a:t>
            </a:r>
            <a:endParaRPr sz="1600" dirty="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Disclaimer</a:t>
            </a:r>
            <a:endParaRPr sz="3200" b="1">
              <a:solidFill>
                <a:srgbClr val="004B83"/>
              </a:solidFill>
              <a:latin typeface="Century Gothic"/>
              <a:ea typeface="Century Gothic"/>
              <a:cs typeface="Century Gothic"/>
              <a:sym typeface="Century Gothic"/>
            </a:endParaRPr>
          </a:p>
        </p:txBody>
      </p:sp>
      <p:sp>
        <p:nvSpPr>
          <p:cNvPr id="462" name="Google Shape;462;p45"/>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p:cNvSpPr txBox="1"/>
          <p:nvPr/>
        </p:nvSpPr>
        <p:spPr>
          <a:xfrm>
            <a:off x="404700" y="823950"/>
            <a:ext cx="6613800" cy="3931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 legal landscape can be tricky and is constantly evolving</a:t>
            </a:r>
            <a:endParaRPr sz="200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We are not lawyers and can’t provide legal advice</a:t>
            </a:r>
            <a:endParaRPr sz="200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Our work with researchers requires familiarity with some best practices to make more informed decisions</a:t>
            </a:r>
            <a:endParaRPr sz="200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p:txBody>
      </p:sp>
      <p:pic>
        <p:nvPicPr>
          <p:cNvPr id="465" name="Google Shape;465;p45"/>
          <p:cNvPicPr preferRelativeResize="0"/>
          <p:nvPr/>
        </p:nvPicPr>
        <p:blipFill>
          <a:blip r:embed="rId3">
            <a:alphaModFix/>
          </a:blip>
          <a:stretch>
            <a:fillRect/>
          </a:stretch>
        </p:blipFill>
        <p:spPr>
          <a:xfrm>
            <a:off x="7018575" y="2808250"/>
            <a:ext cx="1934850" cy="192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71" name="Google Shape;471;p46"/>
          <p:cNvSpPr txBox="1"/>
          <p:nvPr/>
        </p:nvSpPr>
        <p:spPr>
          <a:xfrm>
            <a:off x="5403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800" b="1">
                <a:solidFill>
                  <a:srgbClr val="004B83"/>
                </a:solidFill>
                <a:latin typeface="Century Gothic"/>
                <a:ea typeface="Century Gothic"/>
                <a:cs typeface="Century Gothic"/>
                <a:sym typeface="Century Gothic"/>
              </a:rPr>
              <a:t>Key Terms</a:t>
            </a:r>
            <a:endParaRPr sz="3800" b="1">
              <a:solidFill>
                <a:srgbClr val="004B83"/>
              </a:solidFill>
              <a:latin typeface="Century Gothic"/>
              <a:ea typeface="Century Gothic"/>
              <a:cs typeface="Century Gothic"/>
              <a:sym typeface="Century Gothic"/>
            </a:endParaRPr>
          </a:p>
        </p:txBody>
      </p:sp>
      <p:sp>
        <p:nvSpPr>
          <p:cNvPr id="472" name="Google Shape;472;p4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73" name="Google Shape;473;p4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74" name="Google Shape;474;p46"/>
          <p:cNvPicPr preferRelativeResize="0"/>
          <p:nvPr/>
        </p:nvPicPr>
        <p:blipFill>
          <a:blip r:embed="rId3">
            <a:alphaModFix/>
          </a:blip>
          <a:stretch>
            <a:fillRect/>
          </a:stretch>
        </p:blipFill>
        <p:spPr>
          <a:xfrm>
            <a:off x="550725" y="1246337"/>
            <a:ext cx="2946125" cy="2946125"/>
          </a:xfrm>
          <a:prstGeom prst="rect">
            <a:avLst/>
          </a:prstGeom>
          <a:noFill/>
          <a:ln>
            <a:noFill/>
          </a:ln>
        </p:spPr>
      </p:pic>
      <p:sp>
        <p:nvSpPr>
          <p:cNvPr id="475" name="Google Shape;475;p46"/>
          <p:cNvSpPr txBox="1"/>
          <p:nvPr/>
        </p:nvSpPr>
        <p:spPr>
          <a:xfrm>
            <a:off x="3650150" y="2416350"/>
            <a:ext cx="5060700" cy="923400"/>
          </a:xfrm>
          <a:prstGeom prst="rect">
            <a:avLst/>
          </a:prstGeom>
          <a:solidFill>
            <a:srgbClr val="FFC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venir"/>
                <a:ea typeface="Avenir"/>
                <a:cs typeface="Avenir"/>
                <a:sym typeface="Avenir"/>
              </a:rPr>
              <a:t>Glossaries: </a:t>
            </a:r>
            <a:endParaRPr sz="1600">
              <a:latin typeface="Avenir"/>
              <a:ea typeface="Avenir"/>
              <a:cs typeface="Avenir"/>
              <a:sym typeface="Avenir"/>
            </a:endParaRPr>
          </a:p>
          <a:p>
            <a:pPr marL="0" lvl="0" indent="0" algn="l" rtl="0">
              <a:spcBef>
                <a:spcPts val="0"/>
              </a:spcBef>
              <a:spcAft>
                <a:spcPts val="0"/>
              </a:spcAft>
              <a:buNone/>
            </a:pPr>
            <a:r>
              <a:rPr lang="en" sz="1600" u="sng">
                <a:solidFill>
                  <a:schemeClr val="hlink"/>
                </a:solidFill>
                <a:latin typeface="Avenir"/>
                <a:ea typeface="Avenir"/>
                <a:cs typeface="Avenir"/>
                <a:sym typeface="Avenir"/>
                <a:hlinkClick r:id="rId4"/>
              </a:rPr>
              <a:t>https://www.copyright.gov/comp3/docs/glossary.pdf</a:t>
            </a:r>
            <a:endParaRPr sz="1600">
              <a:latin typeface="Avenir"/>
              <a:ea typeface="Avenir"/>
              <a:cs typeface="Avenir"/>
              <a:sym typeface="Avenir"/>
            </a:endParaRPr>
          </a:p>
          <a:p>
            <a:pPr marL="0" lvl="0" indent="0" algn="l" rtl="0">
              <a:spcBef>
                <a:spcPts val="0"/>
              </a:spcBef>
              <a:spcAft>
                <a:spcPts val="0"/>
              </a:spcAft>
              <a:buNone/>
            </a:pPr>
            <a:r>
              <a:rPr lang="en" sz="1600" u="sng">
                <a:solidFill>
                  <a:schemeClr val="hlink"/>
                </a:solidFill>
                <a:latin typeface="Avenir"/>
                <a:ea typeface="Avenir"/>
                <a:cs typeface="Avenir"/>
                <a:sym typeface="Avenir"/>
                <a:hlinkClick r:id="rId5"/>
              </a:rPr>
              <a:t>https://wiki.creativecommons.org/wiki/Glossary</a:t>
            </a:r>
            <a:endParaRPr sz="1600">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81" name="Google Shape;481;p47"/>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Copyright</a:t>
            </a:r>
            <a:endParaRPr sz="3200" b="1">
              <a:solidFill>
                <a:srgbClr val="004B83"/>
              </a:solidFill>
              <a:latin typeface="Century Gothic"/>
              <a:ea typeface="Century Gothic"/>
              <a:cs typeface="Century Gothic"/>
              <a:sym typeface="Century Gothic"/>
            </a:endParaRPr>
          </a:p>
        </p:txBody>
      </p:sp>
      <p:sp>
        <p:nvSpPr>
          <p:cNvPr id="482" name="Google Shape;482;p47"/>
          <p:cNvSpPr txBox="1"/>
          <p:nvPr/>
        </p:nvSpPr>
        <p:spPr>
          <a:xfrm>
            <a:off x="595775" y="739950"/>
            <a:ext cx="82365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FFFF"/>
                </a:highlight>
                <a:latin typeface="Avenir"/>
                <a:ea typeface="Avenir"/>
                <a:cs typeface="Avenir"/>
                <a:sym typeface="Avenir"/>
              </a:rPr>
              <a:t>Physical and digital artifacts subject to intellectual property law that protects original works so that the author/owner has exclusive rights to reproduce, publicly display, and publicly disseminate their work. </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It is one of the types of intellectual property</a:t>
            </a:r>
            <a:r>
              <a:rPr lang="en" sz="1800">
                <a:solidFill>
                  <a:schemeClr val="dk1"/>
                </a:solidFill>
                <a:highlight>
                  <a:srgbClr val="FFFFFF"/>
                </a:highlight>
                <a:latin typeface="Avenir"/>
                <a:ea typeface="Avenir"/>
                <a:cs typeface="Avenir"/>
                <a:sym typeface="Avenir"/>
              </a:rPr>
              <a:t>, as there is also trademarks, patents, utility models, etc.</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483" name="Google Shape;483;p47"/>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84" name="Google Shape;484;p47"/>
          <p:cNvPicPr preferRelativeResize="0"/>
          <p:nvPr/>
        </p:nvPicPr>
        <p:blipFill>
          <a:blip r:embed="rId3">
            <a:alphaModFix/>
          </a:blip>
          <a:stretch>
            <a:fillRect/>
          </a:stretch>
        </p:blipFill>
        <p:spPr>
          <a:xfrm>
            <a:off x="5529775" y="2717150"/>
            <a:ext cx="3417476" cy="1922900"/>
          </a:xfrm>
          <a:prstGeom prst="rect">
            <a:avLst/>
          </a:prstGeom>
          <a:noFill/>
          <a:ln>
            <a:noFill/>
          </a:ln>
        </p:spPr>
      </p:pic>
      <p:sp>
        <p:nvSpPr>
          <p:cNvPr id="485" name="Google Shape;485;p47"/>
          <p:cNvSpPr txBox="1"/>
          <p:nvPr/>
        </p:nvSpPr>
        <p:spPr>
          <a:xfrm>
            <a:off x="662700" y="2493325"/>
            <a:ext cx="62247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Avenir"/>
                <a:ea typeface="Avenir"/>
                <a:cs typeface="Avenir"/>
                <a:sym typeface="Avenir"/>
              </a:rPr>
              <a:t>In academic research:</a:t>
            </a:r>
            <a:endParaRPr sz="1200" b="1">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a:latin typeface="Avenir"/>
                <a:ea typeface="Avenir"/>
                <a:cs typeface="Avenir"/>
                <a:sym typeface="Avenir"/>
              </a:rPr>
              <a:t>Software</a:t>
            </a:r>
            <a:endParaRPr sz="1200" i="1">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a:latin typeface="Avenir"/>
                <a:ea typeface="Avenir"/>
                <a:cs typeface="Avenir"/>
                <a:sym typeface="Avenir"/>
              </a:rPr>
              <a:t>Databases</a:t>
            </a:r>
            <a:endParaRPr sz="1200" i="1">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a:latin typeface="Avenir"/>
                <a:ea typeface="Avenir"/>
                <a:cs typeface="Avenir"/>
                <a:sym typeface="Avenir"/>
              </a:rPr>
              <a:t>Dissertations</a:t>
            </a:r>
            <a:endParaRPr sz="120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a:latin typeface="Avenir"/>
                <a:ea typeface="Avenir"/>
                <a:cs typeface="Avenir"/>
                <a:sym typeface="Avenir"/>
              </a:rPr>
              <a:t>Books</a:t>
            </a:r>
            <a:endParaRPr sz="120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a:latin typeface="Avenir"/>
                <a:ea typeface="Avenir"/>
                <a:cs typeface="Avenir"/>
                <a:sym typeface="Avenir"/>
              </a:rPr>
              <a:t>Papers</a:t>
            </a:r>
            <a:endParaRPr sz="120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a:latin typeface="Avenir"/>
                <a:ea typeface="Avenir"/>
                <a:cs typeface="Avenir"/>
                <a:sym typeface="Avenir"/>
              </a:rPr>
              <a:t>Presentations</a:t>
            </a:r>
            <a:endParaRPr sz="120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a:latin typeface="Avenir"/>
                <a:ea typeface="Avenir"/>
                <a:cs typeface="Avenir"/>
                <a:sym typeface="Avenir"/>
              </a:rPr>
              <a:t>Data viz…</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a:p>
            <a:pPr marL="0" lvl="0" indent="0" algn="l" rtl="0">
              <a:spcBef>
                <a:spcPts val="0"/>
              </a:spcBef>
              <a:spcAft>
                <a:spcPts val="0"/>
              </a:spcAft>
              <a:buNone/>
            </a:pPr>
            <a:r>
              <a:rPr lang="en" sz="1200">
                <a:latin typeface="Avenir"/>
                <a:ea typeface="Avenir"/>
                <a:cs typeface="Avenir"/>
                <a:sym typeface="Avenir"/>
              </a:rPr>
              <a:t>Unless OA, Commercial publishers retain the copyright </a:t>
            </a:r>
            <a:endParaRPr sz="1200">
              <a:latin typeface="Avenir"/>
              <a:ea typeface="Avenir"/>
              <a:cs typeface="Avenir"/>
              <a:sym typeface="Avenir"/>
            </a:endParaRPr>
          </a:p>
          <a:p>
            <a:pPr marL="0" lvl="0" indent="0" algn="l" rtl="0">
              <a:spcBef>
                <a:spcPts val="0"/>
              </a:spcBef>
              <a:spcAft>
                <a:spcPts val="0"/>
              </a:spcAft>
              <a:buNone/>
            </a:pPr>
            <a:r>
              <a:rPr lang="en" sz="1200">
                <a:latin typeface="Avenir"/>
                <a:ea typeface="Avenir"/>
                <a:cs typeface="Avenir"/>
                <a:sym typeface="Avenir"/>
              </a:rPr>
              <a:t>Most OA business models relies on APC charges </a:t>
            </a:r>
            <a:endParaRPr sz="1200">
              <a:latin typeface="Avenir"/>
              <a:ea typeface="Avenir"/>
              <a:cs typeface="Avenir"/>
              <a:sym typeface="Avenir"/>
            </a:endParaRPr>
          </a:p>
          <a:p>
            <a:pPr marL="0" lvl="0" indent="0" algn="l" rtl="0">
              <a:spcBef>
                <a:spcPts val="0"/>
              </a:spcBef>
              <a:spcAft>
                <a:spcPts val="0"/>
              </a:spcAft>
              <a:buNone/>
            </a:pPr>
            <a:r>
              <a:rPr lang="en" sz="1200">
                <a:solidFill>
                  <a:schemeClr val="dk1"/>
                </a:solidFill>
                <a:latin typeface="Avenir"/>
                <a:ea typeface="Avenir"/>
                <a:cs typeface="Avenir"/>
                <a:sym typeface="Avenir"/>
              </a:rPr>
              <a:t>How long? 70 years after author's death</a:t>
            </a:r>
            <a:endParaRPr sz="1200">
              <a:latin typeface="Avenir"/>
              <a:ea typeface="Avenir"/>
              <a:cs typeface="Avenir"/>
              <a:sym typeface="Avenir"/>
            </a:endParaRPr>
          </a:p>
          <a:p>
            <a:pPr marL="0" lvl="0" indent="0" algn="l" rtl="0">
              <a:spcBef>
                <a:spcPts val="0"/>
              </a:spcBef>
              <a:spcAft>
                <a:spcPts val="0"/>
              </a:spcAft>
              <a:buNone/>
            </a:pPr>
            <a:r>
              <a:rPr lang="en" sz="900" u="sng">
                <a:solidFill>
                  <a:schemeClr val="hlink"/>
                </a:solidFill>
                <a:latin typeface="Avenir"/>
                <a:ea typeface="Avenir"/>
                <a:cs typeface="Avenir"/>
                <a:sym typeface="Avenir"/>
                <a:hlinkClick r:id="rId4"/>
              </a:rPr>
              <a:t>https://osc.universityofcalifornia.edu/for-authors/publishing-discounts/</a:t>
            </a:r>
            <a:endParaRPr sz="9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8"/>
          <p:cNvSpPr txBox="1"/>
          <p:nvPr/>
        </p:nvSpPr>
        <p:spPr>
          <a:xfrm>
            <a:off x="434500" y="4521125"/>
            <a:ext cx="650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venir"/>
                <a:ea typeface="Avenir"/>
                <a:cs typeface="Avenir"/>
                <a:sym typeface="Avenir"/>
              </a:rPr>
              <a:t>Sonny Bono Copyright Term Extension Act, Title I of Pub. L. No. 105-298, 112 Stat. 2827 (amending chapter 3, Title 17, United States Code, to extend the term of copyright protection for most works to life plus 70 years), enacted October 27, 1998.</a:t>
            </a:r>
            <a:endParaRPr sz="800">
              <a:latin typeface="Avenir"/>
              <a:ea typeface="Avenir"/>
              <a:cs typeface="Avenir"/>
              <a:sym typeface="Avenir"/>
            </a:endParaRPr>
          </a:p>
        </p:txBody>
      </p:sp>
      <p:pic>
        <p:nvPicPr>
          <p:cNvPr id="491" name="Google Shape;491;p48"/>
          <p:cNvPicPr preferRelativeResize="0"/>
          <p:nvPr/>
        </p:nvPicPr>
        <p:blipFill>
          <a:blip r:embed="rId3">
            <a:alphaModFix/>
          </a:blip>
          <a:stretch>
            <a:fillRect/>
          </a:stretch>
        </p:blipFill>
        <p:spPr>
          <a:xfrm>
            <a:off x="5382501" y="2408544"/>
            <a:ext cx="1123380" cy="894525"/>
          </a:xfrm>
          <a:prstGeom prst="rect">
            <a:avLst/>
          </a:prstGeom>
          <a:noFill/>
          <a:ln>
            <a:noFill/>
          </a:ln>
        </p:spPr>
      </p:pic>
      <p:sp>
        <p:nvSpPr>
          <p:cNvPr id="492" name="Google Shape;492;p48"/>
          <p:cNvSpPr txBox="1"/>
          <p:nvPr/>
        </p:nvSpPr>
        <p:spPr>
          <a:xfrm>
            <a:off x="75" y="3713275"/>
            <a:ext cx="9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venir"/>
                <a:ea typeface="Avenir"/>
                <a:cs typeface="Avenir"/>
                <a:sym typeface="Avenir"/>
              </a:rPr>
              <a:t>!Most Disney characters are trademarked, and trademarks do not have expiration date!</a:t>
            </a:r>
            <a:endParaRPr>
              <a:latin typeface="Avenir"/>
              <a:ea typeface="Avenir"/>
              <a:cs typeface="Avenir"/>
              <a:sym typeface="Avenir"/>
            </a:endParaRPr>
          </a:p>
        </p:txBody>
      </p:sp>
      <p:sp>
        <p:nvSpPr>
          <p:cNvPr id="493" name="Google Shape;493;p48"/>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Why that long?</a:t>
            </a:r>
            <a:endParaRPr sz="3200" b="1">
              <a:solidFill>
                <a:srgbClr val="004B83"/>
              </a:solidFill>
              <a:latin typeface="Century Gothic"/>
              <a:ea typeface="Century Gothic"/>
              <a:cs typeface="Century Gothic"/>
              <a:sym typeface="Century Gothic"/>
            </a:endParaRPr>
          </a:p>
        </p:txBody>
      </p:sp>
      <p:pic>
        <p:nvPicPr>
          <p:cNvPr id="494" name="Google Shape;494;p48"/>
          <p:cNvPicPr preferRelativeResize="0"/>
          <p:nvPr/>
        </p:nvPicPr>
        <p:blipFill>
          <a:blip r:embed="rId4">
            <a:alphaModFix/>
          </a:blip>
          <a:stretch>
            <a:fillRect/>
          </a:stretch>
        </p:blipFill>
        <p:spPr>
          <a:xfrm>
            <a:off x="4135225" y="1538498"/>
            <a:ext cx="1202187" cy="2022377"/>
          </a:xfrm>
          <a:prstGeom prst="rect">
            <a:avLst/>
          </a:prstGeom>
          <a:noFill/>
          <a:ln>
            <a:noFill/>
          </a:ln>
        </p:spPr>
      </p:pic>
      <p:pic>
        <p:nvPicPr>
          <p:cNvPr id="495" name="Google Shape;495;p48"/>
          <p:cNvPicPr preferRelativeResize="0"/>
          <p:nvPr/>
        </p:nvPicPr>
        <p:blipFill>
          <a:blip r:embed="rId5">
            <a:alphaModFix/>
          </a:blip>
          <a:stretch>
            <a:fillRect/>
          </a:stretch>
        </p:blipFill>
        <p:spPr>
          <a:xfrm>
            <a:off x="6724828" y="1423000"/>
            <a:ext cx="1161337" cy="2022377"/>
          </a:xfrm>
          <a:prstGeom prst="rect">
            <a:avLst/>
          </a:prstGeom>
          <a:noFill/>
          <a:ln>
            <a:noFill/>
          </a:ln>
        </p:spPr>
      </p:pic>
      <p:sp>
        <p:nvSpPr>
          <p:cNvPr id="496" name="Google Shape;496;p48"/>
          <p:cNvSpPr txBox="1"/>
          <p:nvPr/>
        </p:nvSpPr>
        <p:spPr>
          <a:xfrm>
            <a:off x="7578943" y="1803106"/>
            <a:ext cx="123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venir"/>
                <a:ea typeface="Avenir"/>
                <a:cs typeface="Avenir"/>
                <a:sym typeface="Avenir"/>
              </a:rPr>
              <a:t>Fantasia </a:t>
            </a:r>
            <a:endParaRPr sz="1200">
              <a:latin typeface="Avenir"/>
              <a:ea typeface="Avenir"/>
              <a:cs typeface="Avenir"/>
              <a:sym typeface="Avenir"/>
            </a:endParaRPr>
          </a:p>
          <a:p>
            <a:pPr marL="0" lvl="0" indent="0" algn="l" rtl="0">
              <a:spcBef>
                <a:spcPts val="0"/>
              </a:spcBef>
              <a:spcAft>
                <a:spcPts val="0"/>
              </a:spcAft>
              <a:buNone/>
            </a:pPr>
            <a:r>
              <a:rPr lang="en" sz="1200">
                <a:latin typeface="Avenir"/>
                <a:ea typeface="Avenir"/>
                <a:cs typeface="Avenir"/>
                <a:sym typeface="Avenir"/>
              </a:rPr>
              <a:t>(2036)</a:t>
            </a:r>
            <a:endParaRPr sz="1200">
              <a:latin typeface="Avenir"/>
              <a:ea typeface="Avenir"/>
              <a:cs typeface="Avenir"/>
              <a:sym typeface="Avenir"/>
            </a:endParaRPr>
          </a:p>
        </p:txBody>
      </p:sp>
      <p:sp>
        <p:nvSpPr>
          <p:cNvPr id="497" name="Google Shape;497;p48"/>
          <p:cNvSpPr txBox="1"/>
          <p:nvPr/>
        </p:nvSpPr>
        <p:spPr>
          <a:xfrm>
            <a:off x="890200" y="2174825"/>
            <a:ext cx="2934000" cy="6156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venir"/>
                <a:ea typeface="Avenir"/>
                <a:cs typeface="Avenir"/>
                <a:sym typeface="Avenir"/>
              </a:rPr>
              <a:t>Copyright Term Extension Act </a:t>
            </a:r>
            <a:r>
              <a:rPr lang="en" i="1">
                <a:latin typeface="Avenir"/>
                <a:ea typeface="Avenir"/>
                <a:cs typeface="Avenir"/>
                <a:sym typeface="Avenir"/>
              </a:rPr>
              <a:t>aka</a:t>
            </a:r>
            <a:r>
              <a:rPr lang="en">
                <a:latin typeface="Avenir"/>
                <a:ea typeface="Avenir"/>
                <a:cs typeface="Avenir"/>
                <a:sym typeface="Avenir"/>
              </a:rPr>
              <a:t> Mickey Mouse Protection Act</a:t>
            </a:r>
            <a:endParaRPr>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9"/>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 </a:t>
            </a:r>
            <a:endParaRPr sz="3200" b="1">
              <a:solidFill>
                <a:srgbClr val="004B83"/>
              </a:solidFill>
              <a:latin typeface="Century Gothic"/>
              <a:ea typeface="Century Gothic"/>
              <a:cs typeface="Century Gothic"/>
              <a:sym typeface="Century Gothic"/>
            </a:endParaRPr>
          </a:p>
        </p:txBody>
      </p:sp>
      <p:pic>
        <p:nvPicPr>
          <p:cNvPr id="503" name="Google Shape;503;p49"/>
          <p:cNvPicPr preferRelativeResize="0"/>
          <p:nvPr/>
        </p:nvPicPr>
        <p:blipFill>
          <a:blip r:embed="rId3">
            <a:alphaModFix/>
          </a:blip>
          <a:stretch>
            <a:fillRect/>
          </a:stretch>
        </p:blipFill>
        <p:spPr>
          <a:xfrm>
            <a:off x="4494400" y="1108224"/>
            <a:ext cx="2200725" cy="3257074"/>
          </a:xfrm>
          <a:prstGeom prst="rect">
            <a:avLst/>
          </a:prstGeom>
          <a:noFill/>
          <a:ln>
            <a:noFill/>
          </a:ln>
        </p:spPr>
      </p:pic>
      <p:sp>
        <p:nvSpPr>
          <p:cNvPr id="504" name="Google Shape;504;p49"/>
          <p:cNvSpPr txBox="1"/>
          <p:nvPr/>
        </p:nvSpPr>
        <p:spPr>
          <a:xfrm>
            <a:off x="559475" y="4590975"/>
            <a:ext cx="5975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Avenir"/>
                <a:ea typeface="Avenir"/>
                <a:cs typeface="Avenir"/>
                <a:sym typeface="Avenir"/>
              </a:rPr>
              <a:t>See: </a:t>
            </a:r>
            <a:r>
              <a:rPr lang="en" sz="900" u="sng">
                <a:solidFill>
                  <a:schemeClr val="hlink"/>
                </a:solidFill>
                <a:latin typeface="Avenir"/>
                <a:ea typeface="Avenir"/>
                <a:cs typeface="Avenir"/>
                <a:sym typeface="Avenir"/>
                <a:hlinkClick r:id="rId4"/>
              </a:rPr>
              <a:t>https://news.temple.edu/news/2022-01-24/winnie-pooh-and-hundreds-other-works-are-now-public-domain</a:t>
            </a:r>
            <a:endParaRPr sz="900">
              <a:latin typeface="Avenir"/>
              <a:ea typeface="Avenir"/>
              <a:cs typeface="Avenir"/>
              <a:sym typeface="Avenir"/>
            </a:endParaRPr>
          </a:p>
        </p:txBody>
      </p:sp>
      <p:sp>
        <p:nvSpPr>
          <p:cNvPr id="505" name="Google Shape;505;p49"/>
          <p:cNvSpPr txBox="1"/>
          <p:nvPr/>
        </p:nvSpPr>
        <p:spPr>
          <a:xfrm>
            <a:off x="622300" y="193200"/>
            <a:ext cx="513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6" name="Google Shape;506;p49"/>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2022, a big year for public domain</a:t>
            </a:r>
            <a:endParaRPr sz="3200" b="1">
              <a:solidFill>
                <a:srgbClr val="004B83"/>
              </a:solidFill>
              <a:latin typeface="Century Gothic"/>
              <a:ea typeface="Century Gothic"/>
              <a:cs typeface="Century Gothic"/>
              <a:sym typeface="Century Gothic"/>
            </a:endParaRPr>
          </a:p>
        </p:txBody>
      </p:sp>
      <p:pic>
        <p:nvPicPr>
          <p:cNvPr id="507" name="Google Shape;507;p49"/>
          <p:cNvPicPr preferRelativeResize="0"/>
          <p:nvPr/>
        </p:nvPicPr>
        <p:blipFill>
          <a:blip r:embed="rId5">
            <a:alphaModFix/>
          </a:blip>
          <a:stretch>
            <a:fillRect/>
          </a:stretch>
        </p:blipFill>
        <p:spPr>
          <a:xfrm>
            <a:off x="1523988" y="1071588"/>
            <a:ext cx="2347913" cy="333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3" name="Google Shape;513;p5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Can data be copyrighted?</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4" name="Google Shape;514;p50"/>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15" name="Google Shape;515;p50"/>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16" name="Google Shape;516;p50"/>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50"/>
          <p:cNvSpPr txBox="1"/>
          <p:nvPr/>
        </p:nvSpPr>
        <p:spPr>
          <a:xfrm>
            <a:off x="681875" y="913475"/>
            <a:ext cx="7662900" cy="800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 sz="2000">
                <a:solidFill>
                  <a:schemeClr val="dk1"/>
                </a:solidFill>
                <a:latin typeface="Avenir"/>
                <a:ea typeface="Avenir"/>
                <a:cs typeface="Avenir"/>
                <a:sym typeface="Avenir"/>
              </a:rPr>
              <a:t>Generally speaking, data are considered discoverable "facts," not original works in themselves, and are thus </a:t>
            </a:r>
            <a:r>
              <a:rPr lang="en" sz="2000" b="1" u="sng">
                <a:solidFill>
                  <a:schemeClr val="dk1"/>
                </a:solidFill>
                <a:latin typeface="Avenir"/>
                <a:ea typeface="Avenir"/>
                <a:cs typeface="Avenir"/>
                <a:sym typeface="Avenir"/>
              </a:rPr>
              <a:t>not</a:t>
            </a:r>
            <a:r>
              <a:rPr lang="en" sz="2000">
                <a:solidFill>
                  <a:schemeClr val="dk1"/>
                </a:solidFill>
                <a:latin typeface="Avenir"/>
                <a:ea typeface="Avenir"/>
                <a:cs typeface="Avenir"/>
                <a:sym typeface="Avenir"/>
              </a:rPr>
              <a:t> copyrightable. </a:t>
            </a:r>
            <a:endParaRPr sz="2000">
              <a:solidFill>
                <a:schemeClr val="dk1"/>
              </a:solidFill>
              <a:latin typeface="Avenir"/>
              <a:ea typeface="Avenir"/>
              <a:cs typeface="Avenir"/>
              <a:sym typeface="Avenir"/>
            </a:endParaRPr>
          </a:p>
        </p:txBody>
      </p:sp>
      <p:sp>
        <p:nvSpPr>
          <p:cNvPr id="518" name="Google Shape;518;p50"/>
          <p:cNvSpPr txBox="1"/>
          <p:nvPr/>
        </p:nvSpPr>
        <p:spPr>
          <a:xfrm>
            <a:off x="758075" y="1993425"/>
            <a:ext cx="5190600" cy="22626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chemeClr val="dk2"/>
                </a:solidFill>
                <a:latin typeface="Anton"/>
                <a:ea typeface="Anton"/>
                <a:cs typeface="Anton"/>
                <a:sym typeface="Anton"/>
              </a:rPr>
              <a:t>However…</a:t>
            </a:r>
            <a:endParaRPr sz="2000" b="1" i="1">
              <a:solidFill>
                <a:schemeClr val="dk2"/>
              </a:solidFill>
              <a:latin typeface="Anton"/>
              <a:ea typeface="Anton"/>
              <a:cs typeface="Anton"/>
              <a:sym typeface="Anton"/>
            </a:endParaRPr>
          </a:p>
          <a:p>
            <a:pPr marL="0" lvl="0" indent="0" algn="l" rtl="0">
              <a:spcBef>
                <a:spcPts val="1800"/>
              </a:spcBef>
              <a:spcAft>
                <a:spcPts val="0"/>
              </a:spcAft>
              <a:buClr>
                <a:schemeClr val="dk1"/>
              </a:buClr>
              <a:buSzPts val="1100"/>
              <a:buFont typeface="Arial"/>
              <a:buNone/>
            </a:pPr>
            <a:r>
              <a:rPr lang="en" sz="2000">
                <a:solidFill>
                  <a:schemeClr val="dk1"/>
                </a:solidFill>
                <a:latin typeface="Avenir"/>
                <a:ea typeface="Avenir"/>
                <a:cs typeface="Avenir"/>
                <a:sym typeface="Avenir"/>
              </a:rPr>
              <a:t>The methods of compilation, analysis, annotation arrangement, or selection of data, which may be novel, unique, or proprietary, </a:t>
            </a:r>
            <a:r>
              <a:rPr lang="en" sz="2000" u="sng">
                <a:solidFill>
                  <a:schemeClr val="dk1"/>
                </a:solidFill>
                <a:latin typeface="Avenir"/>
                <a:ea typeface="Avenir"/>
                <a:cs typeface="Avenir"/>
                <a:sym typeface="Avenir"/>
              </a:rPr>
              <a:t>can</a:t>
            </a:r>
            <a:r>
              <a:rPr lang="en" sz="2000">
                <a:solidFill>
                  <a:schemeClr val="dk1"/>
                </a:solidFill>
                <a:latin typeface="Avenir"/>
                <a:ea typeface="Avenir"/>
                <a:cs typeface="Avenir"/>
                <a:sym typeface="Avenir"/>
              </a:rPr>
              <a:t> be protected under copyright.</a:t>
            </a:r>
            <a:endParaRPr sz="2000">
              <a:latin typeface="Avenir"/>
              <a:ea typeface="Avenir"/>
              <a:cs typeface="Avenir"/>
              <a:sym typeface="Avenir"/>
            </a:endParaRPr>
          </a:p>
        </p:txBody>
      </p:sp>
      <p:pic>
        <p:nvPicPr>
          <p:cNvPr id="519" name="Google Shape;519;p50"/>
          <p:cNvPicPr preferRelativeResize="0"/>
          <p:nvPr/>
        </p:nvPicPr>
        <p:blipFill>
          <a:blip r:embed="rId3">
            <a:alphaModFix/>
          </a:blip>
          <a:stretch>
            <a:fillRect/>
          </a:stretch>
        </p:blipFill>
        <p:spPr>
          <a:xfrm>
            <a:off x="6955725" y="1823550"/>
            <a:ext cx="1875974" cy="2814674"/>
          </a:xfrm>
          <a:prstGeom prst="rect">
            <a:avLst/>
          </a:prstGeom>
          <a:noFill/>
          <a:ln>
            <a:noFill/>
          </a:ln>
        </p:spPr>
      </p:pic>
      <p:sp>
        <p:nvSpPr>
          <p:cNvPr id="520" name="Google Shape;520;p50"/>
          <p:cNvSpPr txBox="1"/>
          <p:nvPr/>
        </p:nvSpPr>
        <p:spPr>
          <a:xfrm>
            <a:off x="751575" y="4774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See: </a:t>
            </a:r>
            <a:r>
              <a:rPr lang="en" sz="1000" u="sng">
                <a:solidFill>
                  <a:schemeClr val="hlink"/>
                </a:solidFill>
                <a:latin typeface="Avenir"/>
                <a:ea typeface="Avenir"/>
                <a:cs typeface="Avenir"/>
                <a:sym typeface="Avenir"/>
                <a:hlinkClick r:id="rId4"/>
              </a:rPr>
              <a:t>https://www.copyright.gov/title17</a:t>
            </a:r>
            <a:endParaRPr sz="10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6" name="Google Shape;526;p5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Guess who won this case?</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7" name="Google Shape;527;p51"/>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28" name="Google Shape;528;p5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29" name="Google Shape;529;p51"/>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0" name="Google Shape;530;p51"/>
          <p:cNvSpPr txBox="1"/>
          <p:nvPr/>
        </p:nvSpPr>
        <p:spPr>
          <a:xfrm>
            <a:off x="610650" y="916100"/>
            <a:ext cx="8236500" cy="1110600"/>
          </a:xfrm>
          <a:prstGeom prst="rect">
            <a:avLst/>
          </a:prstGeom>
          <a:noFill/>
          <a:ln>
            <a:noFill/>
          </a:ln>
        </p:spPr>
        <p:txBody>
          <a:bodyPr spcFirstLastPara="1" wrap="square" lIns="91425" tIns="91425" rIns="91425" bIns="91425" anchor="t" anchorCtr="0">
            <a:spAutoFit/>
          </a:bodyPr>
          <a:lstStyle/>
          <a:p>
            <a:pPr marL="0" lvl="0" indent="0" algn="just" rtl="0">
              <a:lnSpc>
                <a:spcPct val="138000"/>
              </a:lnSpc>
              <a:spcBef>
                <a:spcPts val="0"/>
              </a:spcBef>
              <a:spcAft>
                <a:spcPts val="0"/>
              </a:spcAft>
              <a:buNone/>
            </a:pPr>
            <a:r>
              <a:rPr lang="en" sz="1600" b="1">
                <a:solidFill>
                  <a:schemeClr val="dk1"/>
                </a:solidFill>
                <a:highlight>
                  <a:srgbClr val="FFFFFF"/>
                </a:highlight>
                <a:latin typeface="Avenir"/>
                <a:ea typeface="Avenir"/>
                <a:cs typeface="Avenir"/>
                <a:sym typeface="Avenir"/>
              </a:rPr>
              <a:t>A Landmark decision (1991) </a:t>
            </a:r>
            <a:endParaRPr sz="1600" b="1">
              <a:solidFill>
                <a:schemeClr val="dk1"/>
              </a:solidFill>
              <a:highlight>
                <a:srgbClr val="FFFFFF"/>
              </a:highlight>
              <a:latin typeface="Avenir"/>
              <a:ea typeface="Avenir"/>
              <a:cs typeface="Avenir"/>
              <a:sym typeface="Avenir"/>
            </a:endParaRPr>
          </a:p>
          <a:p>
            <a:pPr marL="0" lvl="0" indent="0" algn="just" rtl="0">
              <a:lnSpc>
                <a:spcPct val="138000"/>
              </a:lnSpc>
              <a:spcBef>
                <a:spcPts val="0"/>
              </a:spcBef>
              <a:spcAft>
                <a:spcPts val="0"/>
              </a:spcAft>
              <a:buNone/>
            </a:pPr>
            <a:r>
              <a:rPr lang="en" sz="1600">
                <a:solidFill>
                  <a:schemeClr val="dk1"/>
                </a:solidFill>
                <a:highlight>
                  <a:srgbClr val="FFFFFF"/>
                </a:highlight>
                <a:latin typeface="Avenir"/>
                <a:ea typeface="Avenir"/>
                <a:cs typeface="Avenir"/>
                <a:sym typeface="Avenir"/>
              </a:rPr>
              <a:t>Defendant’s copied plaintiff’s telephone directory (monopoly market) without consent after licensing was denied</a:t>
            </a:r>
            <a:endParaRPr sz="1600">
              <a:solidFill>
                <a:schemeClr val="dk1"/>
              </a:solidFill>
              <a:highlight>
                <a:srgbClr val="FFFFFF"/>
              </a:highlight>
              <a:latin typeface="Avenir"/>
              <a:ea typeface="Avenir"/>
              <a:cs typeface="Avenir"/>
              <a:sym typeface="Avenir"/>
            </a:endParaRPr>
          </a:p>
        </p:txBody>
      </p:sp>
      <p:pic>
        <p:nvPicPr>
          <p:cNvPr id="531" name="Google Shape;531;p51"/>
          <p:cNvPicPr preferRelativeResize="0"/>
          <p:nvPr/>
        </p:nvPicPr>
        <p:blipFill>
          <a:blip r:embed="rId3">
            <a:alphaModFix/>
          </a:blip>
          <a:stretch>
            <a:fillRect/>
          </a:stretch>
        </p:blipFill>
        <p:spPr>
          <a:xfrm>
            <a:off x="2332600" y="1975950"/>
            <a:ext cx="3902700" cy="2927025"/>
          </a:xfrm>
          <a:prstGeom prst="rect">
            <a:avLst/>
          </a:prstGeom>
          <a:noFill/>
          <a:ln>
            <a:noFill/>
          </a:ln>
        </p:spPr>
      </p:pic>
      <p:sp>
        <p:nvSpPr>
          <p:cNvPr id="532" name="Google Shape;532;p51"/>
          <p:cNvSpPr txBox="1"/>
          <p:nvPr/>
        </p:nvSpPr>
        <p:spPr>
          <a:xfrm>
            <a:off x="960600" y="2571750"/>
            <a:ext cx="24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Rural Telephone </a:t>
            </a:r>
            <a:endParaRPr sz="1500" b="1">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Service Co.</a:t>
            </a:r>
            <a:endParaRPr sz="1500" b="1">
              <a:solidFill>
                <a:schemeClr val="dk1"/>
              </a:solidFill>
              <a:highlight>
                <a:srgbClr val="FFFFFF"/>
              </a:highlight>
              <a:latin typeface="Avenir"/>
              <a:ea typeface="Avenir"/>
              <a:cs typeface="Avenir"/>
              <a:sym typeface="Avenir"/>
            </a:endParaRPr>
          </a:p>
        </p:txBody>
      </p:sp>
      <p:pic>
        <p:nvPicPr>
          <p:cNvPr id="533" name="Google Shape;533;p51"/>
          <p:cNvPicPr preferRelativeResize="0"/>
          <p:nvPr/>
        </p:nvPicPr>
        <p:blipFill>
          <a:blip r:embed="rId4">
            <a:alphaModFix/>
          </a:blip>
          <a:stretch>
            <a:fillRect/>
          </a:stretch>
        </p:blipFill>
        <p:spPr>
          <a:xfrm>
            <a:off x="7644525" y="2449725"/>
            <a:ext cx="726125" cy="667175"/>
          </a:xfrm>
          <a:prstGeom prst="rect">
            <a:avLst/>
          </a:prstGeom>
          <a:noFill/>
          <a:ln>
            <a:noFill/>
          </a:ln>
        </p:spPr>
      </p:pic>
      <p:sp>
        <p:nvSpPr>
          <p:cNvPr id="534" name="Google Shape;534;p51"/>
          <p:cNvSpPr txBox="1"/>
          <p:nvPr/>
        </p:nvSpPr>
        <p:spPr>
          <a:xfrm>
            <a:off x="5736950" y="2620550"/>
            <a:ext cx="208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Feist Publications</a:t>
            </a:r>
            <a:endParaRPr sz="1500" b="1">
              <a:latin typeface="Avenir"/>
              <a:ea typeface="Avenir"/>
              <a:cs typeface="Avenir"/>
              <a:sym typeface="Avenir"/>
            </a:endParaRPr>
          </a:p>
        </p:txBody>
      </p:sp>
      <p:sp>
        <p:nvSpPr>
          <p:cNvPr id="535" name="Google Shape;535;p51"/>
          <p:cNvSpPr txBox="1"/>
          <p:nvPr/>
        </p:nvSpPr>
        <p:spPr>
          <a:xfrm>
            <a:off x="6288625" y="3254675"/>
            <a:ext cx="246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chemeClr val="dk1"/>
                </a:solidFill>
                <a:highlight>
                  <a:srgbClr val="FFFFFF"/>
                </a:highlight>
                <a:latin typeface="Avenir"/>
                <a:ea typeface="Avenir"/>
                <a:cs typeface="Avenir"/>
                <a:sym typeface="Avenir"/>
              </a:rPr>
              <a:t>Organizing data alphabetically does not constitute enough creativity and originality. </a:t>
            </a:r>
            <a:endParaRPr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1902</Words>
  <Application>Microsoft Macintosh PowerPoint</Application>
  <PresentationFormat>On-screen Show (16:9)</PresentationFormat>
  <Paragraphs>215</Paragraphs>
  <Slides>29</Slides>
  <Notes>29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Nunito Sans</vt:lpstr>
      <vt:lpstr>Avenir</vt:lpstr>
      <vt:lpstr>Calibri</vt:lpstr>
      <vt:lpstr>Livvic Light</vt:lpstr>
      <vt:lpstr>Fira Sans Extra Condensed Medium</vt:lpstr>
      <vt:lpstr>Nunito Light</vt:lpstr>
      <vt:lpstr>Roboto</vt:lpstr>
      <vt:lpstr>Advent Pro SemiBold</vt:lpstr>
      <vt:lpstr>Arial</vt:lpstr>
      <vt:lpstr>Century Gothic</vt:lpstr>
      <vt:lpstr>Lobster</vt:lpstr>
      <vt:lpstr>Anton</vt:lpstr>
      <vt:lpstr>Pacifico</vt:lpstr>
      <vt:lpstr>Fira Sans Condensed Medium</vt:lpstr>
      <vt:lpstr>Simple Light</vt:lpstr>
      <vt:lpstr>UC Santa Barbara Theme</vt:lpstr>
      <vt:lpstr>Data Licensing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guess what is the recommended CC license for research data?</vt:lpstr>
      <vt:lpstr>PowerPoint Presentation</vt:lpstr>
      <vt:lpstr>PowerPoint Presentation</vt:lpstr>
      <vt:lpstr>PowerPoint Presentation</vt:lpstr>
      <vt:lpstr>PowerPoint Presentation</vt:lpstr>
      <vt:lpstr>PowerPoint Presentation</vt:lpstr>
      <vt:lpstr>Case 2: This big data of mine, I’m gonna let it Shiny!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Licensing</dc:title>
  <cp:lastModifiedBy>Microsoft Office User</cp:lastModifiedBy>
  <cp:revision>2</cp:revision>
  <dcterms:modified xsi:type="dcterms:W3CDTF">2023-06-04T19:45:19Z</dcterms:modified>
</cp:coreProperties>
</file>